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4"/>
  </p:sldMasterIdLst>
  <p:notesMasterIdLst>
    <p:notesMasterId r:id="rId25"/>
  </p:notesMasterIdLst>
  <p:handoutMasterIdLst>
    <p:handoutMasterId r:id="rId26"/>
  </p:handoutMasterIdLst>
  <p:sldIdLst>
    <p:sldId id="271" r:id="rId5"/>
    <p:sldId id="293" r:id="rId6"/>
    <p:sldId id="298" r:id="rId7"/>
    <p:sldId id="278" r:id="rId8"/>
    <p:sldId id="305" r:id="rId9"/>
    <p:sldId id="280" r:id="rId10"/>
    <p:sldId id="285" r:id="rId11"/>
    <p:sldId id="286" r:id="rId12"/>
    <p:sldId id="287" r:id="rId13"/>
    <p:sldId id="288" r:id="rId14"/>
    <p:sldId id="304" r:id="rId15"/>
    <p:sldId id="296" r:id="rId16"/>
    <p:sldId id="297" r:id="rId17"/>
    <p:sldId id="299" r:id="rId18"/>
    <p:sldId id="290" r:id="rId19"/>
    <p:sldId id="283" r:id="rId20"/>
    <p:sldId id="292" r:id="rId21"/>
    <p:sldId id="272" r:id="rId22"/>
    <p:sldId id="302" r:id="rId23"/>
    <p:sldId id="303" r:id="rId24"/>
  </p:sldIdLst>
  <p:sldSz cx="9418638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9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CCFFFF"/>
    <a:srgbClr val="EBFDE9"/>
    <a:srgbClr val="CFECAC"/>
    <a:srgbClr val="CDF9C7"/>
    <a:srgbClr val="FFCC00"/>
    <a:srgbClr val="CCCCFF"/>
    <a:srgbClr val="CCFF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20F4F-A4AA-400D-A3A9-4EE954B0434E}" v="1" dt="2023-10-18T17:50:48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 autoAdjust="0"/>
    <p:restoredTop sz="99821" autoAdjust="0"/>
  </p:normalViewPr>
  <p:slideViewPr>
    <p:cSldViewPr>
      <p:cViewPr varScale="1">
        <p:scale>
          <a:sx n="98" d="100"/>
          <a:sy n="98" d="100"/>
        </p:scale>
        <p:origin x="1476" y="84"/>
      </p:cViewPr>
      <p:guideLst>
        <p:guide orient="horz" pos="2448"/>
        <p:guide pos="2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4" y="0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4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4" y="8839204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C05718-6BF2-4725-8E62-E31A7D6DB9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4" y="0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25" y="685800"/>
            <a:ext cx="42481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9600"/>
            <a:ext cx="514096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4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4" y="8839204"/>
            <a:ext cx="30378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66BECB0-CC31-4703-98F5-FCC9DA64027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58925" y="1143000"/>
            <a:ext cx="3740150" cy="30861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22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636" indent="-28562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518" indent="-22850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525" indent="-22850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532" indent="-22850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539" indent="-2285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546" indent="-2285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552" indent="-2285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560" indent="-2285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B4D3E5-E876-40D9-9023-F330F91B7E4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703" y="1474225"/>
            <a:ext cx="6713233" cy="2843775"/>
          </a:xfrm>
        </p:spPr>
        <p:txBody>
          <a:bodyPr anchor="b">
            <a:normAutofit/>
          </a:bodyPr>
          <a:lstStyle>
            <a:lvl1pPr algn="ctr">
              <a:defRPr sz="49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703" y="4404362"/>
            <a:ext cx="6713233" cy="1554479"/>
          </a:xfrm>
        </p:spPr>
        <p:txBody>
          <a:bodyPr>
            <a:normAutofit/>
          </a:bodyPr>
          <a:lstStyle>
            <a:lvl1pPr marL="0" indent="0" algn="ctr">
              <a:buNone/>
              <a:defRPr sz="2266">
                <a:solidFill>
                  <a:schemeClr val="bg1">
                    <a:lumMod val="50000"/>
                  </a:schemeClr>
                </a:solidFill>
              </a:defRPr>
            </a:lvl1pPr>
            <a:lvl2pPr marL="470916" indent="0" algn="ctr">
              <a:buNone/>
              <a:defRPr sz="2060"/>
            </a:lvl2pPr>
            <a:lvl3pPr marL="941832" indent="0" algn="ctr">
              <a:buNone/>
              <a:defRPr sz="1854"/>
            </a:lvl3pPr>
            <a:lvl4pPr marL="1412748" indent="0" algn="ctr">
              <a:buNone/>
              <a:defRPr sz="1648"/>
            </a:lvl4pPr>
            <a:lvl5pPr marL="1883664" indent="0" algn="ctr">
              <a:buNone/>
              <a:defRPr sz="1648"/>
            </a:lvl5pPr>
            <a:lvl6pPr marL="2354580" indent="0" algn="ctr">
              <a:buNone/>
              <a:defRPr sz="1648"/>
            </a:lvl6pPr>
            <a:lvl7pPr marL="2825496" indent="0" algn="ctr">
              <a:buNone/>
              <a:defRPr sz="1648"/>
            </a:lvl7pPr>
            <a:lvl8pPr marL="3296412" indent="0" algn="ctr">
              <a:buNone/>
              <a:defRPr sz="1648"/>
            </a:lvl8pPr>
            <a:lvl9pPr marL="3767328" indent="0" algn="ctr">
              <a:buNone/>
              <a:defRPr sz="164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0B59F-5A50-4ABE-A43C-6B1A0DF419C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125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30" y="4861290"/>
            <a:ext cx="8006794" cy="919825"/>
          </a:xfrm>
        </p:spPr>
        <p:txBody>
          <a:bodyPr anchor="b"/>
          <a:lstStyle>
            <a:lvl1pPr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5246" y="791363"/>
            <a:ext cx="7588162" cy="3642687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96"/>
            </a:lvl1pPr>
            <a:lvl2pPr marL="470916" indent="0">
              <a:buNone/>
              <a:defRPr sz="2884"/>
            </a:lvl2pPr>
            <a:lvl3pPr marL="941832" indent="0">
              <a:buNone/>
              <a:defRPr sz="2472"/>
            </a:lvl3pPr>
            <a:lvl4pPr marL="1412748" indent="0">
              <a:buNone/>
              <a:defRPr sz="2060"/>
            </a:lvl4pPr>
            <a:lvl5pPr marL="1883664" indent="0">
              <a:buNone/>
              <a:defRPr sz="2060"/>
            </a:lvl5pPr>
            <a:lvl6pPr marL="2354580" indent="0">
              <a:buNone/>
              <a:defRPr sz="2060"/>
            </a:lvl6pPr>
            <a:lvl7pPr marL="2825496" indent="0">
              <a:buNone/>
              <a:defRPr sz="2060"/>
            </a:lvl7pPr>
            <a:lvl8pPr marL="3296412" indent="0">
              <a:buNone/>
              <a:defRPr sz="2060"/>
            </a:lvl8pPr>
            <a:lvl9pPr marL="3767328" indent="0">
              <a:buNone/>
              <a:defRPr sz="206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15" y="5789892"/>
            <a:ext cx="8006810" cy="773468"/>
          </a:xfrm>
        </p:spPr>
        <p:txBody>
          <a:bodyPr/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41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15" y="690881"/>
            <a:ext cx="8006810" cy="3884211"/>
          </a:xfrm>
        </p:spPr>
        <p:txBody>
          <a:bodyPr anchor="ctr"/>
          <a:lstStyle>
            <a:lvl1pPr algn="ctr"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15" y="4765464"/>
            <a:ext cx="8006810" cy="1797897"/>
          </a:xfrm>
        </p:spPr>
        <p:txBody>
          <a:bodyPr anchor="ctr"/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9866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236" y="988933"/>
            <a:ext cx="7186619" cy="3093904"/>
          </a:xfrm>
        </p:spPr>
        <p:txBody>
          <a:bodyPr anchor="ctr"/>
          <a:lstStyle>
            <a:lvl1pPr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29243" y="4091370"/>
            <a:ext cx="6761379" cy="674093"/>
          </a:xfrm>
        </p:spPr>
        <p:txBody>
          <a:bodyPr anchor="t">
            <a:normAutofit/>
          </a:bodyPr>
          <a:lstStyle>
            <a:lvl1pPr marL="0" indent="0">
              <a:buNone/>
              <a:defRPr sz="1442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15" y="4955837"/>
            <a:ext cx="8006810" cy="161052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9780" y="1006240"/>
            <a:ext cx="563314" cy="662746"/>
          </a:xfrm>
          <a:prstGeom prst="rect">
            <a:avLst/>
          </a:prstGeom>
        </p:spPr>
        <p:txBody>
          <a:bodyPr vert="horz" lIns="94186" tIns="47093" rIns="94186" bIns="47093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2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5908" y="3536017"/>
            <a:ext cx="570269" cy="662746"/>
          </a:xfrm>
          <a:prstGeom prst="rect">
            <a:avLst/>
          </a:prstGeom>
        </p:spPr>
        <p:txBody>
          <a:bodyPr vert="horz" lIns="94186" tIns="47093" rIns="94186" bIns="47093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24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45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15" y="2423886"/>
            <a:ext cx="8006810" cy="2846746"/>
          </a:xfrm>
        </p:spPr>
        <p:txBody>
          <a:bodyPr anchor="b"/>
          <a:lstStyle>
            <a:lvl1pPr algn="ctr"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15" y="5283980"/>
            <a:ext cx="8006810" cy="1292730"/>
          </a:xfrm>
        </p:spPr>
        <p:txBody>
          <a:bodyPr anchor="t"/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5444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05915" y="690880"/>
            <a:ext cx="8006810" cy="1819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05915" y="2682705"/>
            <a:ext cx="2548545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72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05915" y="3335804"/>
            <a:ext cx="2548545" cy="32275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9587" y="2682705"/>
            <a:ext cx="2542786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72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1058" y="3335804"/>
            <a:ext cx="2551925" cy="32275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59581" y="2682705"/>
            <a:ext cx="2553143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72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159581" y="3335804"/>
            <a:ext cx="2553143" cy="32275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5146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05915" y="692208"/>
            <a:ext cx="8006810" cy="18177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05915" y="4765463"/>
            <a:ext cx="2546562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66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05915" y="2682705"/>
            <a:ext cx="2546562" cy="17272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48"/>
            </a:lvl1pPr>
            <a:lvl2pPr marL="470916" indent="0">
              <a:buNone/>
              <a:defRPr sz="1648"/>
            </a:lvl2pPr>
            <a:lvl3pPr marL="941832" indent="0">
              <a:buNone/>
              <a:defRPr sz="1648"/>
            </a:lvl3pPr>
            <a:lvl4pPr marL="1412748" indent="0">
              <a:buNone/>
              <a:defRPr sz="1648"/>
            </a:lvl4pPr>
            <a:lvl5pPr marL="1883664" indent="0">
              <a:buNone/>
              <a:defRPr sz="1648"/>
            </a:lvl5pPr>
            <a:lvl6pPr marL="2354580" indent="0">
              <a:buNone/>
              <a:defRPr sz="1648"/>
            </a:lvl6pPr>
            <a:lvl7pPr marL="2825496" indent="0">
              <a:buNone/>
              <a:defRPr sz="1648"/>
            </a:lvl7pPr>
            <a:lvl8pPr marL="3296412" indent="0">
              <a:buNone/>
              <a:defRPr sz="1648"/>
            </a:lvl8pPr>
            <a:lvl9pPr marL="3767328" indent="0">
              <a:buNone/>
              <a:defRPr sz="1648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05915" y="5418560"/>
            <a:ext cx="2546562" cy="1144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2148" y="4765463"/>
            <a:ext cx="2550748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66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31057" y="2682705"/>
            <a:ext cx="2551926" cy="17272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48"/>
            </a:lvl1pPr>
            <a:lvl2pPr marL="470916" indent="0">
              <a:buNone/>
              <a:defRPr sz="1648"/>
            </a:lvl2pPr>
            <a:lvl3pPr marL="941832" indent="0">
              <a:buNone/>
              <a:defRPr sz="1648"/>
            </a:lvl3pPr>
            <a:lvl4pPr marL="1412748" indent="0">
              <a:buNone/>
              <a:defRPr sz="1648"/>
            </a:lvl4pPr>
            <a:lvl5pPr marL="1883664" indent="0">
              <a:buNone/>
              <a:defRPr sz="1648"/>
            </a:lvl5pPr>
            <a:lvl6pPr marL="2354580" indent="0">
              <a:buNone/>
              <a:defRPr sz="1648"/>
            </a:lvl6pPr>
            <a:lvl7pPr marL="2825496" indent="0">
              <a:buNone/>
              <a:defRPr sz="1648"/>
            </a:lvl7pPr>
            <a:lvl8pPr marL="3296412" indent="0">
              <a:buNone/>
              <a:defRPr sz="1648"/>
            </a:lvl8pPr>
            <a:lvl9pPr marL="3767328" indent="0">
              <a:buNone/>
              <a:defRPr sz="1648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31057" y="5418559"/>
            <a:ext cx="2551926" cy="11448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59582" y="4765463"/>
            <a:ext cx="2549862" cy="653097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66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59581" y="2682705"/>
            <a:ext cx="2553143" cy="17272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48"/>
            </a:lvl1pPr>
            <a:lvl2pPr marL="470916" indent="0">
              <a:buNone/>
              <a:defRPr sz="1648"/>
            </a:lvl2pPr>
            <a:lvl3pPr marL="941832" indent="0">
              <a:buNone/>
              <a:defRPr sz="1648"/>
            </a:lvl3pPr>
            <a:lvl4pPr marL="1412748" indent="0">
              <a:buNone/>
              <a:defRPr sz="1648"/>
            </a:lvl4pPr>
            <a:lvl5pPr marL="1883664" indent="0">
              <a:buNone/>
              <a:defRPr sz="1648"/>
            </a:lvl5pPr>
            <a:lvl6pPr marL="2354580" indent="0">
              <a:buNone/>
              <a:defRPr sz="1648"/>
            </a:lvl6pPr>
            <a:lvl7pPr marL="2825496" indent="0">
              <a:buNone/>
              <a:defRPr sz="1648"/>
            </a:lvl7pPr>
            <a:lvl8pPr marL="3296412" indent="0">
              <a:buNone/>
              <a:defRPr sz="1648"/>
            </a:lvl8pPr>
            <a:lvl9pPr marL="3767328" indent="0">
              <a:buNone/>
              <a:defRPr sz="1648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159484" y="5418557"/>
            <a:ext cx="2553240" cy="1144804"/>
          </a:xfrm>
        </p:spPr>
        <p:txBody>
          <a:bodyPr anchor="t">
            <a:normAutofit/>
          </a:bodyPr>
          <a:lstStyle>
            <a:lvl1pPr marL="0" indent="0" algn="ctr">
              <a:buNone/>
              <a:defRPr sz="1442"/>
            </a:lvl1pPr>
            <a:lvl2pPr marL="470916" indent="0">
              <a:buNone/>
              <a:defRPr sz="1236"/>
            </a:lvl2pPr>
            <a:lvl3pPr marL="941832" indent="0">
              <a:buNone/>
              <a:defRPr sz="1030"/>
            </a:lvl3pPr>
            <a:lvl4pPr marL="1412748" indent="0">
              <a:buNone/>
              <a:defRPr sz="927"/>
            </a:lvl4pPr>
            <a:lvl5pPr marL="1883664" indent="0">
              <a:buNone/>
              <a:defRPr sz="927"/>
            </a:lvl5pPr>
            <a:lvl6pPr marL="2354580" indent="0">
              <a:buNone/>
              <a:defRPr sz="927"/>
            </a:lvl6pPr>
            <a:lvl7pPr marL="2825496" indent="0">
              <a:buNone/>
              <a:defRPr sz="927"/>
            </a:lvl7pPr>
            <a:lvl8pPr marL="3296412" indent="0">
              <a:buNone/>
              <a:defRPr sz="927"/>
            </a:lvl8pPr>
            <a:lvl9pPr marL="3767328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950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05915" y="2682707"/>
            <a:ext cx="8006810" cy="388065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2696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214" y="690883"/>
            <a:ext cx="1972511" cy="587247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05915" y="690883"/>
            <a:ext cx="5916564" cy="58724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222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06FFB-9DEE-4C16-A57B-E44248B1CC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2434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311150"/>
            <a:ext cx="8475662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71488" y="1812925"/>
            <a:ext cx="8475662" cy="51292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8EC27-7705-4B5D-BCBE-2DC8A65F4D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234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05914" y="2682706"/>
            <a:ext cx="8006326" cy="38806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303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311150"/>
            <a:ext cx="8475662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12925"/>
            <a:ext cx="4160837" cy="5129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84725" y="1812925"/>
            <a:ext cx="4162425" cy="2487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84725" y="4452938"/>
            <a:ext cx="4162425" cy="248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F37F3-FE49-4715-8AC4-3FD43F33BD4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5804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71488" y="311150"/>
            <a:ext cx="8475662" cy="6630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5AE74-C69D-43F0-B73D-49FE8EAE73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887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15" y="939040"/>
            <a:ext cx="7996998" cy="3101728"/>
          </a:xfrm>
        </p:spPr>
        <p:txBody>
          <a:bodyPr anchor="b">
            <a:normAutofit/>
          </a:bodyPr>
          <a:lstStyle>
            <a:lvl1pPr>
              <a:defRPr sz="4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915" y="4145120"/>
            <a:ext cx="7996998" cy="1550607"/>
          </a:xfrm>
        </p:spPr>
        <p:txBody>
          <a:bodyPr>
            <a:normAutofit/>
          </a:bodyPr>
          <a:lstStyle>
            <a:lvl1pPr marL="0" indent="0" algn="ctr">
              <a:buNone/>
              <a:defRPr sz="2060">
                <a:solidFill>
                  <a:schemeClr val="bg1">
                    <a:lumMod val="50000"/>
                  </a:schemeClr>
                </a:solidFill>
              </a:defRPr>
            </a:lvl1pPr>
            <a:lvl2pPr marL="470916" indent="0">
              <a:buNone/>
              <a:defRPr sz="2060">
                <a:solidFill>
                  <a:schemeClr val="tx1">
                    <a:tint val="75000"/>
                  </a:schemeClr>
                </a:solidFill>
              </a:defRPr>
            </a:lvl2pPr>
            <a:lvl3pPr marL="941832" indent="0">
              <a:buNone/>
              <a:defRPr sz="1854">
                <a:solidFill>
                  <a:schemeClr val="tx1">
                    <a:tint val="75000"/>
                  </a:schemeClr>
                </a:solidFill>
              </a:defRPr>
            </a:lvl3pPr>
            <a:lvl4pPr marL="1412748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4pPr>
            <a:lvl5pPr marL="1883664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5pPr>
            <a:lvl6pPr marL="2354580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6pPr>
            <a:lvl7pPr marL="2825496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7pPr>
            <a:lvl8pPr marL="329641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8pPr>
            <a:lvl9pPr marL="3767328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A7825-F96B-4990-9481-98D88660D14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4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05916" y="700987"/>
            <a:ext cx="8006808" cy="18090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05914" y="2682706"/>
            <a:ext cx="3944539" cy="38806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768185" y="2682706"/>
            <a:ext cx="3944055" cy="38806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114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05916" y="700987"/>
            <a:ext cx="8006808" cy="18090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5568" y="2687154"/>
            <a:ext cx="3764886" cy="770660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78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05915" y="3457815"/>
            <a:ext cx="3944539" cy="31055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1404" y="2687154"/>
            <a:ext cx="3771321" cy="770660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78" b="0">
                <a:solidFill>
                  <a:schemeClr val="tx1"/>
                </a:solidFill>
              </a:defRPr>
            </a:lvl1pPr>
            <a:lvl2pPr marL="470916" indent="0">
              <a:buNone/>
              <a:defRPr sz="2060" b="1"/>
            </a:lvl2pPr>
            <a:lvl3pPr marL="941832" indent="0">
              <a:buNone/>
              <a:defRPr sz="1854" b="1"/>
            </a:lvl3pPr>
            <a:lvl4pPr marL="1412748" indent="0">
              <a:buNone/>
              <a:defRPr sz="1648" b="1"/>
            </a:lvl4pPr>
            <a:lvl5pPr marL="1883664" indent="0">
              <a:buNone/>
              <a:defRPr sz="1648" b="1"/>
            </a:lvl5pPr>
            <a:lvl6pPr marL="2354580" indent="0">
              <a:buNone/>
              <a:defRPr sz="1648" b="1"/>
            </a:lvl6pPr>
            <a:lvl7pPr marL="2825496" indent="0">
              <a:buNone/>
              <a:defRPr sz="1648" b="1"/>
            </a:lvl7pPr>
            <a:lvl8pPr marL="3296412" indent="0">
              <a:buNone/>
              <a:defRPr sz="1648" b="1"/>
            </a:lvl8pPr>
            <a:lvl9pPr marL="3767328" indent="0">
              <a:buNone/>
              <a:defRPr sz="1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768186" y="3457815"/>
            <a:ext cx="3944056" cy="31055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61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A3777-F53D-4977-9E30-CB68E02919D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618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7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15" y="690880"/>
            <a:ext cx="3040422" cy="2293019"/>
          </a:xfrm>
        </p:spPr>
        <p:txBody>
          <a:bodyPr anchor="b"/>
          <a:lstStyle>
            <a:lvl1pPr algn="ctr"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922936" y="690882"/>
            <a:ext cx="4789787" cy="58724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15" y="2983899"/>
            <a:ext cx="3040423" cy="3579461"/>
          </a:xfrm>
        </p:spPr>
        <p:txBody>
          <a:bodyPr/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402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18638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916" y="690880"/>
            <a:ext cx="4253650" cy="2293021"/>
          </a:xfrm>
        </p:spPr>
        <p:txBody>
          <a:bodyPr anchor="b"/>
          <a:lstStyle>
            <a:lvl1pPr algn="ctr">
              <a:defRPr sz="3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54573" y="690881"/>
            <a:ext cx="3096131" cy="587248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96"/>
            </a:lvl1pPr>
            <a:lvl2pPr marL="470916" indent="0">
              <a:buNone/>
              <a:defRPr sz="2884"/>
            </a:lvl2pPr>
            <a:lvl3pPr marL="941832" indent="0">
              <a:buNone/>
              <a:defRPr sz="2472"/>
            </a:lvl3pPr>
            <a:lvl4pPr marL="1412748" indent="0">
              <a:buNone/>
              <a:defRPr sz="2060"/>
            </a:lvl4pPr>
            <a:lvl5pPr marL="1883664" indent="0">
              <a:buNone/>
              <a:defRPr sz="2060"/>
            </a:lvl5pPr>
            <a:lvl6pPr marL="2354580" indent="0">
              <a:buNone/>
              <a:defRPr sz="2060"/>
            </a:lvl6pPr>
            <a:lvl7pPr marL="2825496" indent="0">
              <a:buNone/>
              <a:defRPr sz="2060"/>
            </a:lvl7pPr>
            <a:lvl8pPr marL="3296412" indent="0">
              <a:buNone/>
              <a:defRPr sz="2060"/>
            </a:lvl8pPr>
            <a:lvl9pPr marL="3767328" indent="0">
              <a:buNone/>
              <a:defRPr sz="206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930" y="2983901"/>
            <a:ext cx="4253636" cy="3579460"/>
          </a:xfrm>
        </p:spPr>
        <p:txBody>
          <a:bodyPr/>
          <a:lstStyle>
            <a:lvl1pPr marL="0" indent="0" algn="ctr">
              <a:buNone/>
              <a:defRPr sz="1648"/>
            </a:lvl1pPr>
            <a:lvl2pPr marL="470916" indent="0">
              <a:buNone/>
              <a:defRPr sz="1442"/>
            </a:lvl2pPr>
            <a:lvl3pPr marL="941832" indent="0">
              <a:buNone/>
              <a:defRPr sz="1236"/>
            </a:lvl3pPr>
            <a:lvl4pPr marL="1412748" indent="0">
              <a:buNone/>
              <a:defRPr sz="1030"/>
            </a:lvl4pPr>
            <a:lvl5pPr marL="1883664" indent="0">
              <a:buNone/>
              <a:defRPr sz="1030"/>
            </a:lvl5pPr>
            <a:lvl6pPr marL="2354580" indent="0">
              <a:buNone/>
              <a:defRPr sz="1030"/>
            </a:lvl6pPr>
            <a:lvl7pPr marL="2825496" indent="0">
              <a:buNone/>
              <a:defRPr sz="1030"/>
            </a:lvl7pPr>
            <a:lvl8pPr marL="3296412" indent="0">
              <a:buNone/>
              <a:defRPr sz="1030"/>
            </a:lvl8pPr>
            <a:lvl9pPr marL="3767328" indent="0">
              <a:buNone/>
              <a:defRPr sz="10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E9DA7-DD93-4312-B3B8-53A4CBE43E63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442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418640" cy="777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916" y="700987"/>
            <a:ext cx="8006808" cy="180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915" y="2682707"/>
            <a:ext cx="8006810" cy="3880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32025" y="6667714"/>
            <a:ext cx="2119194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Updated 5/11/2020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15" y="6667714"/>
            <a:ext cx="5154979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2349" y="6667714"/>
            <a:ext cx="590376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9A8600-36E5-4861-A7FB-5661C6FEE11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5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</p:sldLayoutIdLst>
  <p:hf hdr="0" dt="0"/>
  <p:txStyles>
    <p:titleStyle>
      <a:lvl1pPr algn="ctr" defTabSz="941832" rtl="0" eaLnBrk="1" latinLnBrk="0" hangingPunct="1">
        <a:lnSpc>
          <a:spcPct val="90000"/>
        </a:lnSpc>
        <a:spcBef>
          <a:spcPct val="0"/>
        </a:spcBef>
        <a:buNone/>
        <a:defRPr sz="370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35458" indent="-235458" algn="l" defTabSz="941832" rtl="0" eaLnBrk="1" latinLnBrk="0" hangingPunct="1">
        <a:lnSpc>
          <a:spcPct val="120000"/>
        </a:lnSpc>
        <a:spcBef>
          <a:spcPts val="1030"/>
        </a:spcBef>
        <a:buClr>
          <a:schemeClr val="tx1"/>
        </a:buClr>
        <a:buFont typeface="Arial" panose="020B0604020202020204" pitchFamily="34" charset="0"/>
        <a:buChar char="•"/>
        <a:defRPr sz="206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06374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85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77290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64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48206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19122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90038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060954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31870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02786" indent="-235458" algn="l" defTabSz="941832" rtl="0" eaLnBrk="1" latinLnBrk="0" hangingPunct="1">
        <a:lnSpc>
          <a:spcPct val="120000"/>
        </a:lnSpc>
        <a:spcBef>
          <a:spcPts val="515"/>
        </a:spcBef>
        <a:buClr>
          <a:schemeClr val="tx1"/>
        </a:buClr>
        <a:buFont typeface="Arial" panose="020B0604020202020204" pitchFamily="34" charset="0"/>
        <a:buChar char="•"/>
        <a:defRPr sz="144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1pPr>
      <a:lvl2pPr marL="470916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2pPr>
      <a:lvl3pPr marL="941832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3pPr>
      <a:lvl4pPr marL="1412748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4pPr>
      <a:lvl5pPr marL="1883664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5pPr>
      <a:lvl6pPr marL="2354580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6pPr>
      <a:lvl7pPr marL="2825496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7pPr>
      <a:lvl8pPr marL="3296412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8pPr>
      <a:lvl9pPr marL="3767328" algn="l" defTabSz="941832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457200"/>
            <a:ext cx="8664575" cy="678180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none" lIns="98435" tIns="49218" rIns="98435" bIns="49218" anchor="ctr"/>
          <a:lstStyle>
            <a:lvl1pPr defTabSz="9842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42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42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42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42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42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42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42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42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300" i="1" dirty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latin typeface="Garamond" panose="02020404030301010803" pitchFamily="18" charset="0"/>
            </a:endParaRP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246187" y="2491301"/>
            <a:ext cx="7086600" cy="2133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1"/>
            </a:solidFill>
          </a:ln>
          <a:effectLst>
            <a:softEdge rad="76200"/>
          </a:effectLst>
        </p:spPr>
        <p:txBody>
          <a:bodyPr lIns="108396" tIns="54197" rIns="108396" bIns="54197"/>
          <a:lstStyle>
            <a:lvl1pPr marL="404813" indent="-404813" defTabSz="10763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763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763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763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763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76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76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76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76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800" dirty="0">
                <a:latin typeface="Trebuchet MS" panose="020B0603020202020204" pitchFamily="34" charset="0"/>
              </a:rPr>
              <a:t>Organizational Structure</a:t>
            </a:r>
          </a:p>
          <a:p>
            <a:pPr algn="ctr" eaLnBrk="1" hangingPunct="1">
              <a:buFontTx/>
              <a:buNone/>
            </a:pPr>
            <a:r>
              <a:rPr lang="en-US" altLang="en-US" sz="4800" dirty="0">
                <a:latin typeface="Trebuchet MS" panose="020B0603020202020204" pitchFamily="34" charset="0"/>
              </a:rPr>
              <a:t>Agency 223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566111" y="5707342"/>
            <a:ext cx="84709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96" tIns="54197" rIns="108396" bIns="5419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Arne W. Owens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Director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609600"/>
            <a:ext cx="62007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19119" y="7315200"/>
            <a:ext cx="1928915" cy="413808"/>
          </a:xfrm>
        </p:spPr>
        <p:txBody>
          <a:bodyPr/>
          <a:lstStyle/>
          <a:p>
            <a:r>
              <a:rPr lang="en-US" dirty="0"/>
              <a:t>Updated November 6, 2023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46635" y="7358592"/>
            <a:ext cx="590376" cy="413808"/>
          </a:xfrm>
        </p:spPr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Organization Chart 5"/>
          <p:cNvGrpSpPr>
            <a:grpSpLocks noChangeAspect="1"/>
          </p:cNvGrpSpPr>
          <p:nvPr/>
        </p:nvGrpSpPr>
        <p:grpSpPr bwMode="auto">
          <a:xfrm>
            <a:off x="1223805" y="1473876"/>
            <a:ext cx="7900978" cy="5860475"/>
            <a:chOff x="1527" y="1684"/>
            <a:chExt cx="4426" cy="5264"/>
          </a:xfrm>
        </p:grpSpPr>
        <p:cxnSp>
          <p:nvCxnSpPr>
            <p:cNvPr id="18449" name="_s7178"/>
            <p:cNvCxnSpPr>
              <a:cxnSpLocks noChangeShapeType="1"/>
              <a:stCxn id="18479" idx="1"/>
              <a:endCxn id="18474" idx="2"/>
            </p:cNvCxnSpPr>
            <p:nvPr/>
          </p:nvCxnSpPr>
          <p:spPr bwMode="auto">
            <a:xfrm rot="10800000">
              <a:off x="4941" y="5177"/>
              <a:ext cx="149" cy="1488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50" name="_s7179"/>
            <p:cNvCxnSpPr>
              <a:cxnSpLocks noChangeShapeType="1"/>
              <a:stCxn id="18478" idx="1"/>
              <a:endCxn id="18474" idx="2"/>
            </p:cNvCxnSpPr>
            <p:nvPr/>
          </p:nvCxnSpPr>
          <p:spPr bwMode="auto">
            <a:xfrm rot="10800000">
              <a:off x="4941" y="5177"/>
              <a:ext cx="134" cy="868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51" name="_s7180"/>
            <p:cNvCxnSpPr>
              <a:cxnSpLocks noChangeShapeType="1"/>
              <a:stCxn id="18477" idx="1"/>
              <a:endCxn id="18474" idx="2"/>
            </p:cNvCxnSpPr>
            <p:nvPr/>
          </p:nvCxnSpPr>
          <p:spPr bwMode="auto">
            <a:xfrm rot="10800000">
              <a:off x="4941" y="5177"/>
              <a:ext cx="134" cy="311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52" name="_s7181"/>
            <p:cNvCxnSpPr>
              <a:cxnSpLocks noChangeShapeType="1"/>
              <a:stCxn id="18476" idx="1"/>
              <a:endCxn id="18470" idx="2"/>
            </p:cNvCxnSpPr>
            <p:nvPr/>
          </p:nvCxnSpPr>
          <p:spPr bwMode="auto">
            <a:xfrm rot="10800000">
              <a:off x="4292" y="3549"/>
              <a:ext cx="134" cy="878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54" name="_s7183"/>
            <p:cNvCxnSpPr>
              <a:cxnSpLocks noChangeShapeType="1"/>
              <a:stCxn id="18474" idx="1"/>
              <a:endCxn id="18470" idx="2"/>
            </p:cNvCxnSpPr>
            <p:nvPr/>
          </p:nvCxnSpPr>
          <p:spPr bwMode="auto">
            <a:xfrm rot="10800000">
              <a:off x="4292" y="3549"/>
              <a:ext cx="114" cy="1396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1" name="_s7190"/>
            <p:cNvCxnSpPr>
              <a:cxnSpLocks noChangeShapeType="1"/>
            </p:cNvCxnSpPr>
            <p:nvPr/>
          </p:nvCxnSpPr>
          <p:spPr bwMode="auto">
            <a:xfrm>
              <a:off x="1974" y="2483"/>
              <a:ext cx="1221" cy="5"/>
            </a:xfrm>
            <a:prstGeom prst="bentConnector3">
              <a:avLst>
                <a:gd name="adj1" fmla="val 50000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3" name="_s7192"/>
            <p:cNvCxnSpPr>
              <a:cxnSpLocks noChangeShapeType="1"/>
            </p:cNvCxnSpPr>
            <p:nvPr/>
          </p:nvCxnSpPr>
          <p:spPr bwMode="auto">
            <a:xfrm rot="5400000" flipH="1" flipV="1">
              <a:off x="3123" y="2591"/>
              <a:ext cx="148" cy="4"/>
            </a:xfrm>
            <a:prstGeom prst="bentConnector3">
              <a:avLst>
                <a:gd name="adj1" fmla="val 50000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4" name="_s7193"/>
            <p:cNvSpPr>
              <a:spLocks noChangeArrowheads="1"/>
            </p:cNvSpPr>
            <p:nvPr/>
          </p:nvSpPr>
          <p:spPr bwMode="auto">
            <a:xfrm>
              <a:off x="2845" y="1684"/>
              <a:ext cx="864" cy="43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William Harp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#00076</a:t>
              </a:r>
            </a:p>
          </p:txBody>
        </p:sp>
        <p:sp>
          <p:nvSpPr>
            <p:cNvPr id="18465" name="_s7194"/>
            <p:cNvSpPr>
              <a:spLocks noChangeArrowheads="1"/>
            </p:cNvSpPr>
            <p:nvPr/>
          </p:nvSpPr>
          <p:spPr bwMode="auto">
            <a:xfrm>
              <a:off x="2823" y="2609"/>
              <a:ext cx="741" cy="461"/>
            </a:xfrm>
            <a:prstGeom prst="roundRect">
              <a:avLst>
                <a:gd name="adj" fmla="val 16667"/>
              </a:avLst>
            </a:prstGeom>
            <a:solidFill>
              <a:srgbClr val="CDF9C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Licensure Unit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(See Part 2)</a:t>
              </a:r>
            </a:p>
          </p:txBody>
        </p:sp>
        <p:sp>
          <p:nvSpPr>
            <p:cNvPr id="18466" name="_s7195"/>
            <p:cNvSpPr>
              <a:spLocks noChangeArrowheads="1"/>
            </p:cNvSpPr>
            <p:nvPr/>
          </p:nvSpPr>
          <p:spPr bwMode="auto">
            <a:xfrm>
              <a:off x="3987" y="2606"/>
              <a:ext cx="725" cy="369"/>
            </a:xfrm>
            <a:prstGeom prst="roundRect">
              <a:avLst>
                <a:gd name="adj" fmla="val 16667"/>
              </a:avLst>
            </a:prstGeom>
            <a:solidFill>
              <a:srgbClr val="CDF9C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Discipline Unit</a:t>
              </a:r>
            </a:p>
          </p:txBody>
        </p:sp>
        <p:sp>
          <p:nvSpPr>
            <p:cNvPr id="18467" name="_s7196"/>
            <p:cNvSpPr>
              <a:spLocks noChangeArrowheads="1"/>
            </p:cNvSpPr>
            <p:nvPr/>
          </p:nvSpPr>
          <p:spPr bwMode="auto">
            <a:xfrm>
              <a:off x="1527" y="2673"/>
              <a:ext cx="863" cy="341"/>
            </a:xfrm>
            <a:prstGeom prst="roundRect">
              <a:avLst>
                <a:gd name="adj" fmla="val 16667"/>
              </a:avLst>
            </a:prstGeom>
            <a:solidFill>
              <a:srgbClr val="CDF9C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Administrative Unit</a:t>
              </a:r>
            </a:p>
          </p:txBody>
        </p:sp>
        <p:sp>
          <p:nvSpPr>
            <p:cNvPr id="18468" name="_s7197"/>
            <p:cNvSpPr>
              <a:spLocks noChangeArrowheads="1"/>
            </p:cNvSpPr>
            <p:nvPr/>
          </p:nvSpPr>
          <p:spPr bwMode="auto">
            <a:xfrm>
              <a:off x="4436" y="3638"/>
              <a:ext cx="970" cy="4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Barbara Matusiak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Medical Review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#00191</a:t>
              </a:r>
            </a:p>
          </p:txBody>
        </p:sp>
        <p:sp>
          <p:nvSpPr>
            <p:cNvPr id="18470" name="_s7199"/>
            <p:cNvSpPr>
              <a:spLocks noChangeArrowheads="1"/>
            </p:cNvSpPr>
            <p:nvPr/>
          </p:nvSpPr>
          <p:spPr bwMode="auto">
            <a:xfrm>
              <a:off x="3860" y="3142"/>
              <a:ext cx="863" cy="4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Jennifer Deschenes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#00042</a:t>
              </a:r>
            </a:p>
          </p:txBody>
        </p:sp>
        <p:sp>
          <p:nvSpPr>
            <p:cNvPr id="18474" name="_s7203"/>
            <p:cNvSpPr>
              <a:spLocks noChangeArrowheads="1"/>
            </p:cNvSpPr>
            <p:nvPr/>
          </p:nvSpPr>
          <p:spPr bwMode="auto">
            <a:xfrm>
              <a:off x="4406" y="4713"/>
              <a:ext cx="1070" cy="4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Jennie Wood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Regulatory Boards Administrator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#00155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</a:p>
          </p:txBody>
        </p:sp>
        <p:sp>
          <p:nvSpPr>
            <p:cNvPr id="18475" name="_s7204"/>
            <p:cNvSpPr>
              <a:spLocks noChangeArrowheads="1"/>
            </p:cNvSpPr>
            <p:nvPr/>
          </p:nvSpPr>
          <p:spPr bwMode="auto">
            <a:xfrm>
              <a:off x="5131" y="3121"/>
              <a:ext cx="669" cy="44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Tearia Davis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Assistant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#00021</a:t>
              </a:r>
            </a:p>
          </p:txBody>
        </p:sp>
        <p:sp>
          <p:nvSpPr>
            <p:cNvPr id="18476" name="_s7205"/>
            <p:cNvSpPr>
              <a:spLocks noChangeArrowheads="1"/>
            </p:cNvSpPr>
            <p:nvPr/>
          </p:nvSpPr>
          <p:spPr bwMode="auto">
            <a:xfrm>
              <a:off x="4425" y="4218"/>
              <a:ext cx="1032" cy="4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Tamika Hines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Case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#00221</a:t>
              </a:r>
            </a:p>
          </p:txBody>
        </p:sp>
        <p:sp>
          <p:nvSpPr>
            <p:cNvPr id="18477" name="_s7206"/>
            <p:cNvSpPr>
              <a:spLocks noChangeArrowheads="1"/>
            </p:cNvSpPr>
            <p:nvPr/>
          </p:nvSpPr>
          <p:spPr bwMode="auto">
            <a:xfrm>
              <a:off x="5075" y="5223"/>
              <a:ext cx="864" cy="53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Marilyn Dundon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Admin and Office Spec III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#00085</a:t>
              </a:r>
            </a:p>
          </p:txBody>
        </p:sp>
        <p:sp>
          <p:nvSpPr>
            <p:cNvPr id="18478" name="_s7207"/>
            <p:cNvSpPr>
              <a:spLocks noChangeArrowheads="1"/>
            </p:cNvSpPr>
            <p:nvPr/>
          </p:nvSpPr>
          <p:spPr bwMode="auto">
            <a:xfrm>
              <a:off x="5075" y="5797"/>
              <a:ext cx="863" cy="4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sz="10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India Clark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Admin and Office Spec III</a:t>
              </a:r>
              <a:r>
                <a:rPr lang="en-US" sz="1000" dirty="0"/>
                <a:t> </a:t>
              </a: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#00050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79" name="_s7208"/>
            <p:cNvSpPr>
              <a:spLocks noChangeArrowheads="1"/>
            </p:cNvSpPr>
            <p:nvPr/>
          </p:nvSpPr>
          <p:spPr bwMode="auto">
            <a:xfrm>
              <a:off x="5090" y="6382"/>
              <a:ext cx="863" cy="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Krystal Blanton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Compliance/Safety Officer III</a:t>
              </a:r>
              <a:r>
                <a:rPr lang="en-US" sz="1000" dirty="0"/>
                <a:t> </a:t>
              </a: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#00313</a:t>
              </a:r>
            </a:p>
          </p:txBody>
        </p:sp>
      </p:grpSp>
      <p:sp>
        <p:nvSpPr>
          <p:cNvPr id="18440" name="_s7214"/>
          <p:cNvSpPr>
            <a:spLocks noChangeArrowheads="1"/>
          </p:cNvSpPr>
          <p:nvPr/>
        </p:nvSpPr>
        <p:spPr bwMode="auto">
          <a:xfrm>
            <a:off x="231607" y="3882436"/>
            <a:ext cx="1380294" cy="52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Cheryl Clay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Admin and Office Spec III</a:t>
            </a:r>
            <a:r>
              <a:rPr lang="en-US" sz="10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#00014</a:t>
            </a:r>
          </a:p>
        </p:txBody>
      </p:sp>
      <p:sp>
        <p:nvSpPr>
          <p:cNvPr id="18442" name="_s7209"/>
          <p:cNvSpPr>
            <a:spLocks noChangeArrowheads="1"/>
          </p:cNvSpPr>
          <p:nvPr/>
        </p:nvSpPr>
        <p:spPr bwMode="auto">
          <a:xfrm>
            <a:off x="227026" y="4490401"/>
            <a:ext cx="1406362" cy="465524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Call Center Rep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#W0048</a:t>
            </a:r>
          </a:p>
        </p:txBody>
      </p:sp>
      <p:pic>
        <p:nvPicPr>
          <p:cNvPr id="51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3109119" y="257316"/>
            <a:ext cx="5795791" cy="6163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Board of Medicine (Part 1)</a:t>
            </a:r>
            <a:endParaRPr lang="en-US" altLang="en-US" sz="1800" cap="all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54" name="Elbow Connector 53"/>
          <p:cNvCxnSpPr/>
          <p:nvPr/>
        </p:nvCxnSpPr>
        <p:spPr bwMode="auto">
          <a:xfrm>
            <a:off x="6909389" y="3292541"/>
            <a:ext cx="747969" cy="103539"/>
          </a:xfrm>
          <a:prstGeom prst="bentConnector3">
            <a:avLst>
              <a:gd name="adj1" fmla="val 50000"/>
            </a:avLst>
          </a:prstGeom>
          <a:ln w="31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0" name="_s7209"/>
          <p:cNvSpPr>
            <a:spLocks noChangeArrowheads="1"/>
          </p:cNvSpPr>
          <p:nvPr/>
        </p:nvSpPr>
        <p:spPr bwMode="auto">
          <a:xfrm>
            <a:off x="1921174" y="4546186"/>
            <a:ext cx="1415915" cy="426796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Laura Ellis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Admin &amp; Office Spec III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13519" y="7204538"/>
            <a:ext cx="2371474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1" name="_s1047"/>
          <p:cNvSpPr>
            <a:spLocks noChangeArrowheads="1"/>
          </p:cNvSpPr>
          <p:nvPr/>
        </p:nvSpPr>
        <p:spPr bwMode="auto">
          <a:xfrm>
            <a:off x="2002831" y="941991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3" name="Elbow Connector 2"/>
          <p:cNvCxnSpPr/>
          <p:nvPr/>
        </p:nvCxnSpPr>
        <p:spPr>
          <a:xfrm>
            <a:off x="3534577" y="1100829"/>
            <a:ext cx="656668" cy="382792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1204119" y="3235372"/>
            <a:ext cx="1524000" cy="488345"/>
          </a:xfrm>
          <a:prstGeom prst="round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226" y="3230480"/>
            <a:ext cx="1213209" cy="579170"/>
          </a:xfrm>
          <a:prstGeom prst="rect">
            <a:avLst/>
          </a:prstGeom>
        </p:spPr>
      </p:pic>
      <p:cxnSp>
        <p:nvCxnSpPr>
          <p:cNvPr id="18" name="Elbow Connector 17"/>
          <p:cNvCxnSpPr/>
          <p:nvPr/>
        </p:nvCxnSpPr>
        <p:spPr>
          <a:xfrm rot="5400000">
            <a:off x="1884853" y="2479851"/>
            <a:ext cx="247774" cy="26035"/>
          </a:xfrm>
          <a:prstGeom prst="bentConnector3">
            <a:avLst>
              <a:gd name="adj1" fmla="val 760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6200000" flipH="1">
            <a:off x="1871739" y="3119233"/>
            <a:ext cx="233755" cy="28429"/>
          </a:xfrm>
          <a:prstGeom prst="bentConnector3">
            <a:avLst>
              <a:gd name="adj1" fmla="val 9482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18440" idx="3"/>
          </p:cNvCxnSpPr>
          <p:nvPr/>
        </p:nvCxnSpPr>
        <p:spPr>
          <a:xfrm rot="10800000" flipV="1">
            <a:off x="1611901" y="4147072"/>
            <a:ext cx="455792" cy="1"/>
          </a:xfrm>
          <a:prstGeom prst="bentConnector3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53748" y="5045189"/>
            <a:ext cx="1380293" cy="50631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Susan Bartos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Center Rep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#W0081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2277" y="7234153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cxnSp>
        <p:nvCxnSpPr>
          <p:cNvPr id="24" name="Elbow Connector 23"/>
          <p:cNvCxnSpPr>
            <a:cxnSpLocks/>
            <a:stCxn id="18464" idx="2"/>
          </p:cNvCxnSpPr>
          <p:nvPr/>
        </p:nvCxnSpPr>
        <p:spPr>
          <a:xfrm rot="16200000" flipH="1">
            <a:off x="4170743" y="2135203"/>
            <a:ext cx="410812" cy="56739"/>
          </a:xfrm>
          <a:prstGeom prst="bentConnector3">
            <a:avLst>
              <a:gd name="adj1" fmla="val 9975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53748" y="5618739"/>
            <a:ext cx="1392477" cy="436745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Lynn Taylor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Center Rep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#W0182</a:t>
            </a:r>
          </a:p>
        </p:txBody>
      </p:sp>
      <p:cxnSp>
        <p:nvCxnSpPr>
          <p:cNvPr id="10" name="Elbow Connector 9"/>
          <p:cNvCxnSpPr>
            <a:endCxn id="6" idx="3"/>
          </p:cNvCxnSpPr>
          <p:nvPr/>
        </p:nvCxnSpPr>
        <p:spPr>
          <a:xfrm rot="5400000">
            <a:off x="660100" y="4721944"/>
            <a:ext cx="2101293" cy="12904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8442" idx="3"/>
            <a:endCxn id="200" idx="1"/>
          </p:cNvCxnSpPr>
          <p:nvPr/>
        </p:nvCxnSpPr>
        <p:spPr>
          <a:xfrm>
            <a:off x="1633388" y="4723163"/>
            <a:ext cx="287786" cy="364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_s7214"/>
          <p:cNvSpPr>
            <a:spLocks noChangeArrowheads="1"/>
          </p:cNvSpPr>
          <p:nvPr/>
        </p:nvSpPr>
        <p:spPr bwMode="auto">
          <a:xfrm>
            <a:off x="1956795" y="3915876"/>
            <a:ext cx="1380294" cy="52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Deirdre Brown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Executive Assistant</a:t>
            </a:r>
            <a:r>
              <a:rPr lang="en-US" sz="10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#00374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839797" y="7302557"/>
            <a:ext cx="434507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- 13	    Wage – 3	Temp - 2                     Total - 18</a:t>
            </a:r>
          </a:p>
        </p:txBody>
      </p:sp>
      <p:cxnSp>
        <p:nvCxnSpPr>
          <p:cNvPr id="50" name="Elbow Connector 49"/>
          <p:cNvCxnSpPr>
            <a:cxnSpLocks/>
            <a:endCxn id="18466" idx="0"/>
          </p:cNvCxnSpPr>
          <p:nvPr/>
        </p:nvCxnSpPr>
        <p:spPr>
          <a:xfrm>
            <a:off x="4206857" y="2363412"/>
            <a:ext cx="2055473" cy="1369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cxnSpLocks/>
            <a:stCxn id="18466" idx="2"/>
            <a:endCxn id="18470" idx="0"/>
          </p:cNvCxnSpPr>
          <p:nvPr/>
        </p:nvCxnSpPr>
        <p:spPr>
          <a:xfrm rot="5400000">
            <a:off x="6117600" y="2952354"/>
            <a:ext cx="185923" cy="103538"/>
          </a:xfrm>
          <a:prstGeom prst="bentConnector3">
            <a:avLst>
              <a:gd name="adj1" fmla="val 962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A19A5FF-F250-43C6-A441-CA4496F7F710}"/>
              </a:ext>
            </a:extLst>
          </p:cNvPr>
          <p:cNvCxnSpPr>
            <a:stCxn id="5" idx="3"/>
          </p:cNvCxnSpPr>
          <p:nvPr/>
        </p:nvCxnSpPr>
        <p:spPr>
          <a:xfrm>
            <a:off x="1634041" y="5298348"/>
            <a:ext cx="141227" cy="41504"/>
          </a:xfrm>
          <a:prstGeom prst="bentConnector3">
            <a:avLst>
              <a:gd name="adj1" fmla="val 1107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14DB8A1-162A-4CCA-AC69-0D803C1A2372}"/>
              </a:ext>
            </a:extLst>
          </p:cNvPr>
          <p:cNvSpPr/>
          <p:nvPr/>
        </p:nvSpPr>
        <p:spPr>
          <a:xfrm>
            <a:off x="1921174" y="5035362"/>
            <a:ext cx="1415915" cy="479138"/>
          </a:xfrm>
          <a:prstGeom prst="round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Danielle Sangiuliano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&amp; Office Spec III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65F82107-CD13-4714-87B0-7BF3006EA23B}"/>
              </a:ext>
            </a:extLst>
          </p:cNvPr>
          <p:cNvCxnSpPr>
            <a:endCxn id="7" idx="1"/>
          </p:cNvCxnSpPr>
          <p:nvPr/>
        </p:nvCxnSpPr>
        <p:spPr>
          <a:xfrm flipV="1">
            <a:off x="1775268" y="5274931"/>
            <a:ext cx="145906" cy="23417"/>
          </a:xfrm>
          <a:prstGeom prst="bentConnector3">
            <a:avLst>
              <a:gd name="adj1" fmla="val 956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D720751-05FD-5D35-E622-A666D5E11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91" y="921971"/>
            <a:ext cx="1463167" cy="737680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85139FD-D42F-0342-5ABC-EA8DBD722D01}"/>
              </a:ext>
            </a:extLst>
          </p:cNvPr>
          <p:cNvSpPr/>
          <p:nvPr/>
        </p:nvSpPr>
        <p:spPr>
          <a:xfrm>
            <a:off x="4318325" y="3646256"/>
            <a:ext cx="1677236" cy="539239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noFill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Lizbeth White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Secretary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#00196</a:t>
            </a:r>
          </a:p>
          <a:p>
            <a:pPr algn="ctr"/>
            <a:endParaRPr lang="en-US" sz="1000" dirty="0">
              <a:noFill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2C089A0-04AB-4DC7-EDB0-A2A9F1015E5A}"/>
              </a:ext>
            </a:extLst>
          </p:cNvPr>
          <p:cNvCxnSpPr>
            <a:cxnSpLocks/>
            <a:stCxn id="14" idx="3"/>
            <a:endCxn id="18468" idx="1"/>
          </p:cNvCxnSpPr>
          <p:nvPr/>
        </p:nvCxnSpPr>
        <p:spPr>
          <a:xfrm>
            <a:off x="5995561" y="3915876"/>
            <a:ext cx="421182" cy="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Organization Chart 5"/>
          <p:cNvGrpSpPr>
            <a:grpSpLocks noChangeAspect="1"/>
          </p:cNvGrpSpPr>
          <p:nvPr/>
        </p:nvGrpSpPr>
        <p:grpSpPr bwMode="auto">
          <a:xfrm>
            <a:off x="2488078" y="1495357"/>
            <a:ext cx="3823744" cy="4285138"/>
            <a:chOff x="2249" y="1684"/>
            <a:chExt cx="2142" cy="3849"/>
          </a:xfrm>
        </p:grpSpPr>
        <p:sp>
          <p:nvSpPr>
            <p:cNvPr id="18464" name="_s7193"/>
            <p:cNvSpPr>
              <a:spLocks noChangeArrowheads="1"/>
            </p:cNvSpPr>
            <p:nvPr/>
          </p:nvSpPr>
          <p:spPr bwMode="auto">
            <a:xfrm>
              <a:off x="2845" y="1684"/>
              <a:ext cx="864" cy="43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William Harp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#00076</a:t>
              </a:r>
            </a:p>
          </p:txBody>
        </p:sp>
        <p:sp>
          <p:nvSpPr>
            <p:cNvPr id="18465" name="_s7194"/>
            <p:cNvSpPr>
              <a:spLocks noChangeArrowheads="1"/>
            </p:cNvSpPr>
            <p:nvPr/>
          </p:nvSpPr>
          <p:spPr bwMode="auto">
            <a:xfrm>
              <a:off x="2882" y="2323"/>
              <a:ext cx="741" cy="334"/>
            </a:xfrm>
            <a:prstGeom prst="roundRect">
              <a:avLst>
                <a:gd name="adj" fmla="val 16667"/>
              </a:avLst>
            </a:prstGeom>
            <a:solidFill>
              <a:srgbClr val="CDF9C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Licensure Unit</a:t>
              </a:r>
            </a:p>
          </p:txBody>
        </p:sp>
        <p:sp>
          <p:nvSpPr>
            <p:cNvPr id="18469" name="_s7198"/>
            <p:cNvSpPr>
              <a:spLocks noChangeArrowheads="1"/>
            </p:cNvSpPr>
            <p:nvPr/>
          </p:nvSpPr>
          <p:spPr bwMode="auto">
            <a:xfrm>
              <a:off x="2876" y="2838"/>
              <a:ext cx="863" cy="41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Michael Sobowale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71" name="_s7200"/>
            <p:cNvSpPr>
              <a:spLocks noChangeArrowheads="1"/>
            </p:cNvSpPr>
            <p:nvPr/>
          </p:nvSpPr>
          <p:spPr bwMode="auto">
            <a:xfrm>
              <a:off x="2255" y="4518"/>
              <a:ext cx="835" cy="42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sz="10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Janice Martin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Licensing Specialist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#00066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72" name="_s7201"/>
            <p:cNvSpPr>
              <a:spLocks noChangeArrowheads="1"/>
            </p:cNvSpPr>
            <p:nvPr/>
          </p:nvSpPr>
          <p:spPr bwMode="auto">
            <a:xfrm>
              <a:off x="2249" y="4999"/>
              <a:ext cx="848" cy="4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Patricia Sturrock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Licensing Specialist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#00101</a:t>
              </a:r>
            </a:p>
          </p:txBody>
        </p:sp>
        <p:sp>
          <p:nvSpPr>
            <p:cNvPr id="18473" name="_s7202"/>
            <p:cNvSpPr>
              <a:spLocks noChangeArrowheads="1"/>
            </p:cNvSpPr>
            <p:nvPr/>
          </p:nvSpPr>
          <p:spPr bwMode="auto">
            <a:xfrm>
              <a:off x="3505" y="4024"/>
              <a:ext cx="824" cy="4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Pamela Smith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Licensing Specialist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#00015</a:t>
              </a:r>
            </a:p>
          </p:txBody>
        </p:sp>
        <p:sp>
          <p:nvSpPr>
            <p:cNvPr id="18480" name="_s7210"/>
            <p:cNvSpPr>
              <a:spLocks noChangeArrowheads="1"/>
            </p:cNvSpPr>
            <p:nvPr/>
          </p:nvSpPr>
          <p:spPr bwMode="auto">
            <a:xfrm>
              <a:off x="3530" y="4507"/>
              <a:ext cx="824" cy="48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Jamie Culp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Licensing Specialist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#00212</a:t>
              </a:r>
            </a:p>
          </p:txBody>
        </p:sp>
        <p:sp>
          <p:nvSpPr>
            <p:cNvPr id="18481" name="_s7214"/>
            <p:cNvSpPr>
              <a:spLocks noChangeArrowheads="1"/>
            </p:cNvSpPr>
            <p:nvPr/>
          </p:nvSpPr>
          <p:spPr bwMode="auto">
            <a:xfrm>
              <a:off x="3527" y="5058"/>
              <a:ext cx="864" cy="4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Beulah Archer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Licensing Specialist</a:t>
              </a:r>
              <a:r>
                <a:rPr lang="en-US" sz="10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#00243 </a:t>
              </a:r>
            </a:p>
          </p:txBody>
        </p:sp>
      </p:grpSp>
      <p:sp>
        <p:nvSpPr>
          <p:cNvPr id="18439" name="_s7200"/>
          <p:cNvSpPr>
            <a:spLocks noChangeArrowheads="1"/>
          </p:cNvSpPr>
          <p:nvPr/>
        </p:nvSpPr>
        <p:spPr bwMode="auto">
          <a:xfrm>
            <a:off x="2499519" y="4110177"/>
            <a:ext cx="1539875" cy="4513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Joshlynn Jones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Licensing Specialist</a:t>
            </a:r>
            <a:r>
              <a:rPr lang="en-US" sz="10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#00373</a:t>
            </a:r>
          </a:p>
        </p:txBody>
      </p:sp>
      <p:sp>
        <p:nvSpPr>
          <p:cNvPr id="18443" name="_s7211"/>
          <p:cNvSpPr>
            <a:spLocks noChangeArrowheads="1"/>
          </p:cNvSpPr>
          <p:nvPr/>
        </p:nvSpPr>
        <p:spPr bwMode="auto">
          <a:xfrm>
            <a:off x="4741896" y="5863054"/>
            <a:ext cx="1554847" cy="48107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Pattie Greer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Spec Assistant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#W0075</a:t>
            </a:r>
          </a:p>
        </p:txBody>
      </p:sp>
      <p:pic>
        <p:nvPicPr>
          <p:cNvPr id="51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3109119" y="257316"/>
            <a:ext cx="5795791" cy="6163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Board of Medicine  (part 2)</a:t>
            </a:r>
            <a:endParaRPr lang="en-US" altLang="en-US" sz="1800" cap="all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13519" y="7204538"/>
            <a:ext cx="2371474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61" name="_s1047"/>
          <p:cNvSpPr>
            <a:spLocks noChangeArrowheads="1"/>
          </p:cNvSpPr>
          <p:nvPr/>
        </p:nvSpPr>
        <p:spPr bwMode="auto">
          <a:xfrm>
            <a:off x="2002831" y="941991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3" name="Elbow Connector 2"/>
          <p:cNvCxnSpPr/>
          <p:nvPr/>
        </p:nvCxnSpPr>
        <p:spPr>
          <a:xfrm>
            <a:off x="3534577" y="1100829"/>
            <a:ext cx="656668" cy="382792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2277" y="7234153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076817" y="7306731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– 10    Wage – 1	Temp - 1                    Total - 12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DF06352-DD20-47D3-BFCE-44C655967E0E}"/>
              </a:ext>
            </a:extLst>
          </p:cNvPr>
          <p:cNvSpPr/>
          <p:nvPr/>
        </p:nvSpPr>
        <p:spPr>
          <a:xfrm>
            <a:off x="3618066" y="3473238"/>
            <a:ext cx="1536596" cy="5682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Roslyn Nickens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#00389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09C0FDC-EBD0-4833-9F5E-EB3F0D16C8A0}"/>
              </a:ext>
            </a:extLst>
          </p:cNvPr>
          <p:cNvCxnSpPr>
            <a:stCxn id="18464" idx="2"/>
            <a:endCxn id="18465" idx="0"/>
          </p:cNvCxnSpPr>
          <p:nvPr/>
        </p:nvCxnSpPr>
        <p:spPr>
          <a:xfrm rot="5400000">
            <a:off x="4187767" y="2071337"/>
            <a:ext cx="227115" cy="43736"/>
          </a:xfrm>
          <a:prstGeom prst="bentConnector3">
            <a:avLst>
              <a:gd name="adj1" fmla="val 9613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9134D53-8A7A-4C1C-8CD6-875CB8041353}"/>
              </a:ext>
            </a:extLst>
          </p:cNvPr>
          <p:cNvCxnSpPr>
            <a:stCxn id="18465" idx="2"/>
            <a:endCxn id="18469" idx="0"/>
          </p:cNvCxnSpPr>
          <p:nvPr/>
        </p:nvCxnSpPr>
        <p:spPr>
          <a:xfrm rot="16200000" flipH="1">
            <a:off x="4227792" y="2630273"/>
            <a:ext cx="201510" cy="98182"/>
          </a:xfrm>
          <a:prstGeom prst="bentConnector3">
            <a:avLst>
              <a:gd name="adj1" fmla="val 10199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AE66825A-4B76-4DB2-A32D-7AF5AD826795}"/>
              </a:ext>
            </a:extLst>
          </p:cNvPr>
          <p:cNvCxnSpPr>
            <a:stCxn id="18469" idx="2"/>
            <a:endCxn id="14" idx="0"/>
          </p:cNvCxnSpPr>
          <p:nvPr/>
        </p:nvCxnSpPr>
        <p:spPr>
          <a:xfrm rot="16200000" flipH="1">
            <a:off x="4265897" y="3352771"/>
            <a:ext cx="232208" cy="8726"/>
          </a:xfrm>
          <a:prstGeom prst="bentConnector3">
            <a:avLst>
              <a:gd name="adj1" fmla="val 9922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8A86C52-C5E8-4655-AA71-64FBECFF4108}"/>
              </a:ext>
            </a:extLst>
          </p:cNvPr>
          <p:cNvCxnSpPr>
            <a:stCxn id="14" idx="2"/>
            <a:endCxn id="18443" idx="1"/>
          </p:cNvCxnSpPr>
          <p:nvPr/>
        </p:nvCxnSpPr>
        <p:spPr>
          <a:xfrm rot="16200000" flipH="1">
            <a:off x="3533085" y="4894780"/>
            <a:ext cx="2062091" cy="355532"/>
          </a:xfrm>
          <a:prstGeom prst="bentConnector2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8D445B6-128D-4BBA-B82E-691EE00F4F56}"/>
              </a:ext>
            </a:extLst>
          </p:cNvPr>
          <p:cNvCxnSpPr>
            <a:cxnSpLocks/>
            <a:stCxn id="18439" idx="3"/>
            <a:endCxn id="18473" idx="1"/>
          </p:cNvCxnSpPr>
          <p:nvPr/>
        </p:nvCxnSpPr>
        <p:spPr>
          <a:xfrm>
            <a:off x="4039394" y="4335858"/>
            <a:ext cx="690805" cy="45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B71E6921-81AA-4607-A43B-172568F0F541}"/>
              </a:ext>
            </a:extLst>
          </p:cNvPr>
          <p:cNvCxnSpPr>
            <a:stCxn id="18471" idx="3"/>
            <a:endCxn id="18480" idx="1"/>
          </p:cNvCxnSpPr>
          <p:nvPr/>
        </p:nvCxnSpPr>
        <p:spPr>
          <a:xfrm>
            <a:off x="3989371" y="4886505"/>
            <a:ext cx="785456" cy="19484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A51141CD-F428-447C-87D0-22639A9AA2D1}"/>
              </a:ext>
            </a:extLst>
          </p:cNvPr>
          <p:cNvCxnSpPr>
            <a:cxnSpLocks/>
            <a:stCxn id="18472" idx="3"/>
            <a:endCxn id="18481" idx="1"/>
          </p:cNvCxnSpPr>
          <p:nvPr/>
        </p:nvCxnSpPr>
        <p:spPr>
          <a:xfrm>
            <a:off x="4001866" y="5427018"/>
            <a:ext cx="767605" cy="89066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F88863-D01D-4219-8A08-5B68CEE12212}"/>
              </a:ext>
            </a:extLst>
          </p:cNvPr>
          <p:cNvSpPr/>
          <p:nvPr/>
        </p:nvSpPr>
        <p:spPr>
          <a:xfrm>
            <a:off x="2498789" y="6305068"/>
            <a:ext cx="1580363" cy="5255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Shelby Smith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#00230</a:t>
            </a:r>
            <a:endParaRPr lang="en-US" sz="1050" dirty="0"/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5AA4850-7D89-4077-9024-3E9C75A513A7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079152" y="6567834"/>
            <a:ext cx="298484" cy="12700"/>
          </a:xfrm>
          <a:prstGeom prst="bentConnector3">
            <a:avLst>
              <a:gd name="adj1" fmla="val 1106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B50EFFA-9D4F-9424-DF9D-E41E1062D3B6}"/>
              </a:ext>
            </a:extLst>
          </p:cNvPr>
          <p:cNvSpPr/>
          <p:nvPr/>
        </p:nvSpPr>
        <p:spPr>
          <a:xfrm>
            <a:off x="2498788" y="5754955"/>
            <a:ext cx="1554847" cy="48206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Jevon Carter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Licensing Specialist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#00399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5ABA58E-0873-CF2F-E997-F60A75F0AED1}"/>
              </a:ext>
            </a:extLst>
          </p:cNvPr>
          <p:cNvCxnSpPr>
            <a:stCxn id="9" idx="3"/>
          </p:cNvCxnSpPr>
          <p:nvPr/>
        </p:nvCxnSpPr>
        <p:spPr>
          <a:xfrm flipV="1">
            <a:off x="4053635" y="5943600"/>
            <a:ext cx="324001" cy="52387"/>
          </a:xfrm>
          <a:prstGeom prst="bentConnector3">
            <a:avLst>
              <a:gd name="adj1" fmla="val 999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CE733A8A-10BC-6388-62DF-715CC8DDC8C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05413" y="6374612"/>
            <a:ext cx="410222" cy="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C0097AD-66C0-D7F8-7203-F54B1BD98094}"/>
              </a:ext>
            </a:extLst>
          </p:cNvPr>
          <p:cNvSpPr/>
          <p:nvPr/>
        </p:nvSpPr>
        <p:spPr>
          <a:xfrm>
            <a:off x="4774827" y="6454648"/>
            <a:ext cx="1536995" cy="611304"/>
          </a:xfrm>
          <a:prstGeom prst="round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952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Keiara Chambers</a:t>
            </a:r>
          </a:p>
          <a:p>
            <a:pPr algn="ctr"/>
            <a:r>
              <a:rPr lang="en-US" sz="1000" dirty="0">
                <a:ln w="952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3838D64-AD39-9E7F-D938-DA3D87BBF86B}"/>
              </a:ext>
            </a:extLst>
          </p:cNvPr>
          <p:cNvCxnSpPr>
            <a:endCxn id="4" idx="1"/>
          </p:cNvCxnSpPr>
          <p:nvPr/>
        </p:nvCxnSpPr>
        <p:spPr>
          <a:xfrm>
            <a:off x="4410522" y="6567834"/>
            <a:ext cx="364305" cy="192466"/>
          </a:xfrm>
          <a:prstGeom prst="bentConnector3">
            <a:avLst>
              <a:gd name="adj1" fmla="val 9706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5E5D57EB-3A39-C4DD-1B0A-C022797D4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319" y="999778"/>
            <a:ext cx="1463167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7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1" name="Organization Chart 5"/>
          <p:cNvGrpSpPr>
            <a:grpSpLocks noChangeAspect="1"/>
          </p:cNvGrpSpPr>
          <p:nvPr/>
        </p:nvGrpSpPr>
        <p:grpSpPr bwMode="auto">
          <a:xfrm>
            <a:off x="143185" y="913879"/>
            <a:ext cx="7482695" cy="6178719"/>
            <a:chOff x="748" y="1349"/>
            <a:chExt cx="6332" cy="5565"/>
          </a:xfrm>
        </p:grpSpPr>
        <p:cxnSp>
          <p:nvCxnSpPr>
            <p:cNvPr id="19543" name="_s3096"/>
            <p:cNvCxnSpPr>
              <a:cxnSpLocks noChangeShapeType="1"/>
            </p:cNvCxnSpPr>
            <p:nvPr/>
          </p:nvCxnSpPr>
          <p:spPr bwMode="auto">
            <a:xfrm rot="10800000">
              <a:off x="4951" y="1547"/>
              <a:ext cx="422" cy="237"/>
            </a:xfrm>
            <a:prstGeom prst="bentConnector3">
              <a:avLst>
                <a:gd name="adj1" fmla="val 50000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553" name="_s3111"/>
            <p:cNvSpPr>
              <a:spLocks noChangeArrowheads="1"/>
            </p:cNvSpPr>
            <p:nvPr/>
          </p:nvSpPr>
          <p:spPr bwMode="auto">
            <a:xfrm>
              <a:off x="4078" y="1353"/>
              <a:ext cx="864" cy="54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Jay Douglas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#00009</a:t>
              </a:r>
            </a:p>
          </p:txBody>
        </p:sp>
        <p:sp>
          <p:nvSpPr>
            <p:cNvPr id="19558" name="_s3116"/>
            <p:cNvSpPr>
              <a:spLocks noChangeArrowheads="1"/>
            </p:cNvSpPr>
            <p:nvPr/>
          </p:nvSpPr>
          <p:spPr bwMode="auto">
            <a:xfrm>
              <a:off x="5661" y="2898"/>
              <a:ext cx="1164" cy="5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Claire Morris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Deputy Exec Director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#00090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59" name="_s3117"/>
            <p:cNvSpPr>
              <a:spLocks noChangeArrowheads="1"/>
            </p:cNvSpPr>
            <p:nvPr/>
          </p:nvSpPr>
          <p:spPr bwMode="auto">
            <a:xfrm>
              <a:off x="5954" y="3714"/>
              <a:ext cx="1076" cy="3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Ann Hardy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Compliance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#00102</a:t>
              </a:r>
            </a:p>
          </p:txBody>
        </p:sp>
        <p:sp>
          <p:nvSpPr>
            <p:cNvPr id="19562" name="_s3120"/>
            <p:cNvSpPr>
              <a:spLocks noChangeArrowheads="1"/>
            </p:cNvSpPr>
            <p:nvPr/>
          </p:nvSpPr>
          <p:spPr bwMode="auto">
            <a:xfrm>
              <a:off x="3434" y="5167"/>
              <a:ext cx="1081" cy="4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Francesca Iyengar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Disc Case Mgr RN.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#00178</a:t>
              </a:r>
            </a:p>
          </p:txBody>
        </p:sp>
        <p:sp>
          <p:nvSpPr>
            <p:cNvPr id="19569" name="_s3128"/>
            <p:cNvSpPr>
              <a:spLocks noChangeArrowheads="1"/>
            </p:cNvSpPr>
            <p:nvPr/>
          </p:nvSpPr>
          <p:spPr bwMode="auto">
            <a:xfrm>
              <a:off x="871" y="5938"/>
              <a:ext cx="1092" cy="38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Candis Stoll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Sr Licensing/Disc Spec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#00282</a:t>
              </a:r>
            </a:p>
          </p:txBody>
        </p:sp>
        <p:sp>
          <p:nvSpPr>
            <p:cNvPr id="19570" name="_s3129"/>
            <p:cNvSpPr>
              <a:spLocks noChangeArrowheads="1"/>
            </p:cNvSpPr>
            <p:nvPr/>
          </p:nvSpPr>
          <p:spPr bwMode="auto">
            <a:xfrm>
              <a:off x="748" y="4601"/>
              <a:ext cx="1098" cy="3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Pamela Haskin-Robinson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#00284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71" name="_s3130"/>
            <p:cNvSpPr>
              <a:spLocks noChangeArrowheads="1"/>
            </p:cNvSpPr>
            <p:nvPr/>
          </p:nvSpPr>
          <p:spPr bwMode="auto">
            <a:xfrm>
              <a:off x="4773" y="4229"/>
              <a:ext cx="1036" cy="38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Marian McLean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RN III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#W0073</a:t>
              </a:r>
            </a:p>
          </p:txBody>
        </p:sp>
        <p:sp>
          <p:nvSpPr>
            <p:cNvPr id="19572" name="_s3131"/>
            <p:cNvSpPr>
              <a:spLocks noChangeArrowheads="1"/>
            </p:cNvSpPr>
            <p:nvPr/>
          </p:nvSpPr>
          <p:spPr bwMode="auto">
            <a:xfrm>
              <a:off x="5326" y="1349"/>
              <a:ext cx="1081" cy="55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Assistant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Huong Vu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#00020</a:t>
              </a:r>
            </a:p>
          </p:txBody>
        </p:sp>
        <p:sp>
          <p:nvSpPr>
            <p:cNvPr id="19573" name="_s3132"/>
            <p:cNvSpPr>
              <a:spLocks noChangeArrowheads="1"/>
            </p:cNvSpPr>
            <p:nvPr/>
          </p:nvSpPr>
          <p:spPr bwMode="auto">
            <a:xfrm>
              <a:off x="779" y="5037"/>
              <a:ext cx="1093" cy="3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Ofelia Solomon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#00091</a:t>
              </a:r>
            </a:p>
          </p:txBody>
        </p:sp>
        <p:sp>
          <p:nvSpPr>
            <p:cNvPr id="19574" name="_s3133"/>
            <p:cNvSpPr>
              <a:spLocks noChangeArrowheads="1"/>
            </p:cNvSpPr>
            <p:nvPr/>
          </p:nvSpPr>
          <p:spPr bwMode="auto">
            <a:xfrm>
              <a:off x="1317" y="6432"/>
              <a:ext cx="930" cy="398"/>
            </a:xfrm>
            <a:prstGeom prst="roundRect">
              <a:avLst>
                <a:gd name="adj" fmla="val 279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Sonja McGruder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Discipline NAR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 #00117</a:t>
              </a:r>
            </a:p>
          </p:txBody>
        </p:sp>
        <p:sp>
          <p:nvSpPr>
            <p:cNvPr id="19576" name="_s3135"/>
            <p:cNvSpPr>
              <a:spLocks noChangeArrowheads="1"/>
            </p:cNvSpPr>
            <p:nvPr/>
          </p:nvSpPr>
          <p:spPr bwMode="auto">
            <a:xfrm>
              <a:off x="6084" y="4269"/>
              <a:ext cx="996" cy="59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Tonya James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Compliance/Safety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Officer IV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#00187</a:t>
              </a:r>
            </a:p>
          </p:txBody>
        </p:sp>
        <p:sp>
          <p:nvSpPr>
            <p:cNvPr id="19579" name="_s3138"/>
            <p:cNvSpPr>
              <a:spLocks noChangeArrowheads="1"/>
            </p:cNvSpPr>
            <p:nvPr/>
          </p:nvSpPr>
          <p:spPr bwMode="auto">
            <a:xfrm>
              <a:off x="763" y="4162"/>
              <a:ext cx="1120" cy="37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Andrea Lewis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#W0018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80" name="_s3139"/>
            <p:cNvSpPr>
              <a:spLocks noChangeArrowheads="1"/>
            </p:cNvSpPr>
            <p:nvPr/>
          </p:nvSpPr>
          <p:spPr bwMode="auto">
            <a:xfrm>
              <a:off x="3434" y="3347"/>
              <a:ext cx="1120" cy="54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Sylvia Tamayo-Suijk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Nursing Disc Case Spec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#00226</a:t>
              </a:r>
            </a:p>
          </p:txBody>
        </p:sp>
        <p:sp>
          <p:nvSpPr>
            <p:cNvPr id="19581" name="_s3140"/>
            <p:cNvSpPr>
              <a:spLocks noChangeArrowheads="1"/>
            </p:cNvSpPr>
            <p:nvPr/>
          </p:nvSpPr>
          <p:spPr bwMode="auto">
            <a:xfrm>
              <a:off x="4781" y="5894"/>
              <a:ext cx="975" cy="4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Denise Pajda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Nursing Discipline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#00116</a:t>
              </a:r>
            </a:p>
          </p:txBody>
        </p:sp>
        <p:sp>
          <p:nvSpPr>
            <p:cNvPr id="19582" name="_s3141"/>
            <p:cNvSpPr>
              <a:spLocks noChangeArrowheads="1"/>
            </p:cNvSpPr>
            <p:nvPr/>
          </p:nvSpPr>
          <p:spPr bwMode="auto">
            <a:xfrm>
              <a:off x="3382" y="6526"/>
              <a:ext cx="1165" cy="3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Lakisha Goode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Nursing Discipline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#00211</a:t>
              </a:r>
            </a:p>
          </p:txBody>
        </p:sp>
        <p:sp>
          <p:nvSpPr>
            <p:cNvPr id="19583" name="_s3142"/>
            <p:cNvSpPr>
              <a:spLocks noChangeArrowheads="1"/>
            </p:cNvSpPr>
            <p:nvPr/>
          </p:nvSpPr>
          <p:spPr bwMode="auto">
            <a:xfrm>
              <a:off x="4801" y="6449"/>
              <a:ext cx="975" cy="45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Jay Schmitz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Nursing Discipline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#W0102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85" name="_s3145"/>
            <p:cNvSpPr>
              <a:spLocks noChangeArrowheads="1"/>
            </p:cNvSpPr>
            <p:nvPr/>
          </p:nvSpPr>
          <p:spPr bwMode="auto">
            <a:xfrm>
              <a:off x="3439" y="6000"/>
              <a:ext cx="1098" cy="4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Tamiera Redding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Nursing Discipline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#00306</a:t>
              </a:r>
            </a:p>
          </p:txBody>
        </p:sp>
      </p:grpSp>
      <p:sp>
        <p:nvSpPr>
          <p:cNvPr id="19466" name="_s3138"/>
          <p:cNvSpPr>
            <a:spLocks noChangeArrowheads="1"/>
          </p:cNvSpPr>
          <p:nvPr/>
        </p:nvSpPr>
        <p:spPr bwMode="auto">
          <a:xfrm>
            <a:off x="8031881" y="6649400"/>
            <a:ext cx="1155494" cy="504434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Marie Gerardo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#W0063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8" name="_s3118"/>
          <p:cNvSpPr>
            <a:spLocks noChangeArrowheads="1"/>
          </p:cNvSpPr>
          <p:nvPr/>
        </p:nvSpPr>
        <p:spPr bwMode="auto">
          <a:xfrm>
            <a:off x="2057715" y="4674183"/>
            <a:ext cx="1113134" cy="44281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Ruth Williams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#W0126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85" name="_s3120"/>
          <p:cNvSpPr>
            <a:spLocks noChangeArrowheads="1"/>
          </p:cNvSpPr>
          <p:nvPr/>
        </p:nvSpPr>
        <p:spPr bwMode="auto">
          <a:xfrm>
            <a:off x="4905346" y="3614061"/>
            <a:ext cx="1040192" cy="43523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Kelly McDonough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#W0138</a:t>
            </a:r>
          </a:p>
        </p:txBody>
      </p:sp>
      <p:sp>
        <p:nvSpPr>
          <p:cNvPr id="19494" name="_s3118"/>
          <p:cNvSpPr>
            <a:spLocks noChangeArrowheads="1"/>
          </p:cNvSpPr>
          <p:nvPr/>
        </p:nvSpPr>
        <p:spPr bwMode="auto">
          <a:xfrm>
            <a:off x="231365" y="5475380"/>
            <a:ext cx="1268369" cy="43872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Francine Greer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#W0038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96" name="_s3135"/>
          <p:cNvSpPr>
            <a:spLocks noChangeArrowheads="1"/>
          </p:cNvSpPr>
          <p:nvPr/>
        </p:nvSpPr>
        <p:spPr bwMode="auto">
          <a:xfrm>
            <a:off x="6473514" y="5294647"/>
            <a:ext cx="1177000" cy="566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Melvina Baylor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Compliance/Safety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Officer III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#00341</a:t>
            </a:r>
          </a:p>
        </p:txBody>
      </p:sp>
      <p:sp>
        <p:nvSpPr>
          <p:cNvPr id="19501" name="_s3120"/>
          <p:cNvSpPr>
            <a:spLocks noChangeArrowheads="1"/>
          </p:cNvSpPr>
          <p:nvPr/>
        </p:nvSpPr>
        <p:spPr bwMode="auto">
          <a:xfrm>
            <a:off x="1936848" y="3461431"/>
            <a:ext cx="1188817" cy="5002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Patricia Dewey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Disc Case Mgr. 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#00347</a:t>
            </a:r>
          </a:p>
        </p:txBody>
      </p:sp>
      <p:sp>
        <p:nvSpPr>
          <p:cNvPr id="19508" name="_s3130"/>
          <p:cNvSpPr>
            <a:spLocks noChangeArrowheads="1"/>
          </p:cNvSpPr>
          <p:nvPr/>
        </p:nvSpPr>
        <p:spPr bwMode="auto">
          <a:xfrm>
            <a:off x="8027810" y="6068267"/>
            <a:ext cx="1200720" cy="4906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Louise Herschkowitz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#W0146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10" name="_s3127"/>
          <p:cNvSpPr>
            <a:spLocks noChangeArrowheads="1"/>
          </p:cNvSpPr>
          <p:nvPr/>
        </p:nvSpPr>
        <p:spPr bwMode="auto">
          <a:xfrm>
            <a:off x="7326705" y="1337447"/>
            <a:ext cx="1311446" cy="43033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Breana Renick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Admin Support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#W0145</a:t>
            </a:r>
          </a:p>
        </p:txBody>
      </p:sp>
      <p:sp>
        <p:nvSpPr>
          <p:cNvPr id="19514" name="_s3130"/>
          <p:cNvSpPr>
            <a:spLocks noChangeArrowheads="1"/>
          </p:cNvSpPr>
          <p:nvPr/>
        </p:nvSpPr>
        <p:spPr bwMode="auto">
          <a:xfrm>
            <a:off x="8004333" y="4261054"/>
            <a:ext cx="1173396" cy="49653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Patricia Selig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#W0074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18" name="_s3130"/>
          <p:cNvSpPr>
            <a:spLocks noChangeArrowheads="1"/>
          </p:cNvSpPr>
          <p:nvPr/>
        </p:nvSpPr>
        <p:spPr bwMode="auto">
          <a:xfrm>
            <a:off x="7993879" y="4877530"/>
            <a:ext cx="1161461" cy="44725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Annette Graham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#W0148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19" name="_s3130"/>
          <p:cNvSpPr>
            <a:spLocks noChangeArrowheads="1"/>
          </p:cNvSpPr>
          <p:nvPr/>
        </p:nvSpPr>
        <p:spPr bwMode="auto">
          <a:xfrm>
            <a:off x="8016269" y="5470133"/>
            <a:ext cx="1161460" cy="50586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Carola Bruflat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#W0150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25" name="_s3130"/>
          <p:cNvSpPr>
            <a:spLocks noChangeArrowheads="1"/>
          </p:cNvSpPr>
          <p:nvPr/>
        </p:nvSpPr>
        <p:spPr bwMode="auto">
          <a:xfrm>
            <a:off x="2002483" y="5252568"/>
            <a:ext cx="1213435" cy="40069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Trula Minton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#W0152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27" name="_s3130"/>
          <p:cNvSpPr>
            <a:spLocks noChangeArrowheads="1"/>
          </p:cNvSpPr>
          <p:nvPr/>
        </p:nvSpPr>
        <p:spPr bwMode="auto">
          <a:xfrm>
            <a:off x="2034871" y="4051707"/>
            <a:ext cx="1061137" cy="47852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Nora Sacra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#W0047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28" name="_s3130"/>
          <p:cNvSpPr>
            <a:spLocks noChangeArrowheads="1"/>
          </p:cNvSpPr>
          <p:nvPr/>
        </p:nvSpPr>
        <p:spPr bwMode="auto">
          <a:xfrm>
            <a:off x="4878520" y="4773052"/>
            <a:ext cx="1084020" cy="55621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Charlette Ridout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RN III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#W0013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Rectangle 2"/>
          <p:cNvSpPr txBox="1">
            <a:spLocks noChangeArrowheads="1"/>
          </p:cNvSpPr>
          <p:nvPr/>
        </p:nvSpPr>
        <p:spPr bwMode="auto">
          <a:xfrm>
            <a:off x="3028627" y="228393"/>
            <a:ext cx="6151419" cy="571708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BOARD OF NURSING</a:t>
            </a:r>
          </a:p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Calibri" panose="020F0502020204030204" pitchFamily="34" charset="0"/>
              </a:rPr>
              <a:t>Part 1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13518" y="7237165"/>
            <a:ext cx="1813035" cy="413808"/>
          </a:xfrm>
        </p:spPr>
        <p:txBody>
          <a:bodyPr/>
          <a:lstStyle/>
          <a:p>
            <a:pPr>
              <a:defRPr/>
            </a:pPr>
            <a:r>
              <a:rPr lang="en-US" sz="1000"/>
              <a:t>Updated November6, 2023</a:t>
            </a:r>
            <a:endParaRPr lang="en-US" sz="1000" dirty="0"/>
          </a:p>
        </p:txBody>
      </p:sp>
      <p:sp>
        <p:nvSpPr>
          <p:cNvPr id="148" name="_s1047"/>
          <p:cNvSpPr>
            <a:spLocks noChangeArrowheads="1"/>
          </p:cNvSpPr>
          <p:nvPr/>
        </p:nvSpPr>
        <p:spPr bwMode="auto">
          <a:xfrm>
            <a:off x="2106510" y="877896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6" name="Elbow Connector 5"/>
          <p:cNvCxnSpPr>
            <a:stCxn id="148" idx="3"/>
            <a:endCxn id="19553" idx="1"/>
          </p:cNvCxnSpPr>
          <p:nvPr/>
        </p:nvCxnSpPr>
        <p:spPr>
          <a:xfrm>
            <a:off x="3630510" y="1208297"/>
            <a:ext cx="447826" cy="13685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6" name="_s7194"/>
          <p:cNvSpPr>
            <a:spLocks noChangeArrowheads="1"/>
          </p:cNvSpPr>
          <p:nvPr/>
        </p:nvSpPr>
        <p:spPr bwMode="auto">
          <a:xfrm>
            <a:off x="1756061" y="2012181"/>
            <a:ext cx="1272567" cy="562839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Nurse Licensing, CBC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and Call Center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See Part 2</a:t>
            </a:r>
          </a:p>
        </p:txBody>
      </p:sp>
      <p:sp>
        <p:nvSpPr>
          <p:cNvPr id="183" name="_s3112"/>
          <p:cNvSpPr>
            <a:spLocks noChangeArrowheads="1"/>
          </p:cNvSpPr>
          <p:nvPr/>
        </p:nvSpPr>
        <p:spPr bwMode="auto">
          <a:xfrm>
            <a:off x="1128169" y="2786669"/>
            <a:ext cx="1362775" cy="5305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Christina Bargdill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Exec Director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#00245</a:t>
            </a:r>
          </a:p>
        </p:txBody>
      </p:sp>
      <p:sp>
        <p:nvSpPr>
          <p:cNvPr id="184" name="_s7194"/>
          <p:cNvSpPr>
            <a:spLocks noChangeArrowheads="1"/>
          </p:cNvSpPr>
          <p:nvPr/>
        </p:nvSpPr>
        <p:spPr bwMode="auto">
          <a:xfrm>
            <a:off x="213519" y="2008636"/>
            <a:ext cx="1357544" cy="547312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Nurse Aide,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Medication Aide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and Massage Therapy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715990" y="1993765"/>
            <a:ext cx="1249879" cy="563109"/>
          </a:xfrm>
          <a:prstGeom prst="roundRect">
            <a:avLst/>
          </a:prstGeom>
          <a:solidFill>
            <a:srgbClr val="CDF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Practice</a:t>
            </a:r>
          </a:p>
        </p:txBody>
      </p:sp>
      <p:sp>
        <p:nvSpPr>
          <p:cNvPr id="19516" name="Rounded Rectangle 19515"/>
          <p:cNvSpPr/>
          <p:nvPr/>
        </p:nvSpPr>
        <p:spPr>
          <a:xfrm>
            <a:off x="6035533" y="1987737"/>
            <a:ext cx="1375343" cy="534076"/>
          </a:xfrm>
          <a:prstGeom prst="roundRect">
            <a:avLst/>
          </a:prstGeom>
          <a:solidFill>
            <a:srgbClr val="CDF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Discipline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659618" y="2706729"/>
            <a:ext cx="1409410" cy="67380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Robin Hills</a:t>
            </a:r>
          </a:p>
          <a:p>
            <a:pPr lvl="0" algn="ctr">
              <a:spcBef>
                <a:spcPct val="0"/>
              </a:spcBef>
            </a:pPr>
            <a:r>
              <a:rPr lang="en-US" alt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Exec Director</a:t>
            </a:r>
          </a:p>
          <a:p>
            <a:pPr lvl="0" algn="ctr">
              <a:spcBef>
                <a:spcPct val="0"/>
              </a:spcBef>
            </a:pPr>
            <a:r>
              <a:rPr lang="en-US" alt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#00244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69251" y="5376637"/>
            <a:ext cx="1177197" cy="45037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lvl="0" algn="ctr">
              <a:spcBef>
                <a:spcPct val="0"/>
              </a:spcBef>
            </a:pPr>
            <a:r>
              <a:rPr lang="en-US" alt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RN III</a:t>
            </a:r>
          </a:p>
          <a:p>
            <a:pPr lvl="0" algn="ctr">
              <a:spcBef>
                <a:spcPct val="0"/>
              </a:spcBef>
            </a:pPr>
            <a:r>
              <a:rPr lang="en-US" alt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#W004</a:t>
            </a:r>
            <a:r>
              <a:rPr lang="en-US" alt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975519" y="1828981"/>
            <a:ext cx="7467600" cy="149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443119" y="1843910"/>
            <a:ext cx="0" cy="164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91" name="Elbow Connector 19490"/>
          <p:cNvCxnSpPr>
            <a:stCxn id="184" idx="2"/>
            <a:endCxn id="183" idx="0"/>
          </p:cNvCxnSpPr>
          <p:nvPr/>
        </p:nvCxnSpPr>
        <p:spPr>
          <a:xfrm rot="16200000" flipH="1">
            <a:off x="1235564" y="2212675"/>
            <a:ext cx="230721" cy="9172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60" name="Straight Connector 19559"/>
          <p:cNvCxnSpPr/>
          <p:nvPr/>
        </p:nvCxnSpPr>
        <p:spPr>
          <a:xfrm>
            <a:off x="4759498" y="3961645"/>
            <a:ext cx="0" cy="2393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63" name="Straight Connector 19562"/>
          <p:cNvCxnSpPr>
            <a:cxnSpLocks/>
            <a:endCxn id="19562" idx="3"/>
          </p:cNvCxnSpPr>
          <p:nvPr/>
        </p:nvCxnSpPr>
        <p:spPr>
          <a:xfrm flipH="1" flipV="1">
            <a:off x="4594751" y="5421068"/>
            <a:ext cx="167951" cy="12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cxnSpLocks/>
            <a:stCxn id="19562" idx="2"/>
          </p:cNvCxnSpPr>
          <p:nvPr/>
        </p:nvCxnSpPr>
        <p:spPr>
          <a:xfrm rot="16200000" flipH="1">
            <a:off x="4257197" y="5388031"/>
            <a:ext cx="204334" cy="80667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cxnSpLocks/>
          </p:cNvCxnSpPr>
          <p:nvPr/>
        </p:nvCxnSpPr>
        <p:spPr>
          <a:xfrm flipH="1">
            <a:off x="4744593" y="5888346"/>
            <a:ext cx="8215" cy="1089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72" name="Elbow Connector 19471"/>
          <p:cNvCxnSpPr>
            <a:cxnSpLocks/>
            <a:stCxn id="19553" idx="2"/>
          </p:cNvCxnSpPr>
          <p:nvPr/>
        </p:nvCxnSpPr>
        <p:spPr>
          <a:xfrm rot="16200000" flipH="1">
            <a:off x="4426533" y="1687952"/>
            <a:ext cx="324618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96999" y="7246562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92" name="_s7194"/>
          <p:cNvSpPr>
            <a:spLocks noChangeArrowheads="1"/>
          </p:cNvSpPr>
          <p:nvPr/>
        </p:nvSpPr>
        <p:spPr bwMode="auto">
          <a:xfrm>
            <a:off x="3194462" y="2022725"/>
            <a:ext cx="1228996" cy="617748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See Part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8" name="Elbow Connector 17"/>
          <p:cNvCxnSpPr>
            <a:stCxn id="15" idx="2"/>
            <a:endCxn id="4" idx="0"/>
          </p:cNvCxnSpPr>
          <p:nvPr/>
        </p:nvCxnSpPr>
        <p:spPr>
          <a:xfrm rot="16200000" flipH="1">
            <a:off x="8277699" y="2620104"/>
            <a:ext cx="149855" cy="23393"/>
          </a:xfrm>
          <a:prstGeom prst="bentConnector3">
            <a:avLst>
              <a:gd name="adj1" fmla="val 930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cxnSpLocks/>
            <a:endCxn id="19574" idx="1"/>
          </p:cNvCxnSpPr>
          <p:nvPr/>
        </p:nvCxnSpPr>
        <p:spPr>
          <a:xfrm rot="16200000" flipH="1">
            <a:off x="584317" y="6547117"/>
            <a:ext cx="360636" cy="10190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cxnSpLocks/>
            <a:stCxn id="19582" idx="3"/>
            <a:endCxn id="19583" idx="1"/>
          </p:cNvCxnSpPr>
          <p:nvPr/>
        </p:nvCxnSpPr>
        <p:spPr>
          <a:xfrm flipV="1">
            <a:off x="4632566" y="6828351"/>
            <a:ext cx="300158" cy="488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cxnSpLocks/>
            <a:stCxn id="19558" idx="1"/>
          </p:cNvCxnSpPr>
          <p:nvPr/>
        </p:nvCxnSpPr>
        <p:spPr>
          <a:xfrm rot="10800000" flipV="1">
            <a:off x="4753413" y="2932228"/>
            <a:ext cx="1195760" cy="233713"/>
          </a:xfrm>
          <a:prstGeom prst="bentConnector3">
            <a:avLst>
              <a:gd name="adj1" fmla="val 1003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cxnSpLocks/>
          </p:cNvCxnSpPr>
          <p:nvPr/>
        </p:nvCxnSpPr>
        <p:spPr>
          <a:xfrm rot="16200000" flipH="1">
            <a:off x="6027646" y="3404724"/>
            <a:ext cx="565134" cy="133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endCxn id="184" idx="0"/>
          </p:cNvCxnSpPr>
          <p:nvPr/>
        </p:nvCxnSpPr>
        <p:spPr>
          <a:xfrm rot="5400000">
            <a:off x="855622" y="1888739"/>
            <a:ext cx="156566" cy="83228"/>
          </a:xfrm>
          <a:prstGeom prst="bentConnector3">
            <a:avLst>
              <a:gd name="adj1" fmla="val 980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endCxn id="176" idx="0"/>
          </p:cNvCxnSpPr>
          <p:nvPr/>
        </p:nvCxnSpPr>
        <p:spPr>
          <a:xfrm rot="16200000" flipH="1">
            <a:off x="2311384" y="1931219"/>
            <a:ext cx="161921" cy="1"/>
          </a:xfrm>
          <a:prstGeom prst="bentConnector3">
            <a:avLst>
              <a:gd name="adj1" fmla="val 832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endCxn id="92" idx="0"/>
          </p:cNvCxnSpPr>
          <p:nvPr/>
        </p:nvCxnSpPr>
        <p:spPr>
          <a:xfrm rot="5400000">
            <a:off x="3727519" y="1931702"/>
            <a:ext cx="172465" cy="9581"/>
          </a:xfrm>
          <a:prstGeom prst="bentConnector3">
            <a:avLst>
              <a:gd name="adj1" fmla="val 999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endCxn id="19516" idx="0"/>
          </p:cNvCxnSpPr>
          <p:nvPr/>
        </p:nvCxnSpPr>
        <p:spPr>
          <a:xfrm rot="16200000" flipH="1">
            <a:off x="6595020" y="1859552"/>
            <a:ext cx="158756" cy="97613"/>
          </a:xfrm>
          <a:prstGeom prst="bentConnector3">
            <a:avLst>
              <a:gd name="adj1" fmla="val 974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cxnSpLocks/>
            <a:stCxn id="19516" idx="2"/>
            <a:endCxn id="19558" idx="0"/>
          </p:cNvCxnSpPr>
          <p:nvPr/>
        </p:nvCxnSpPr>
        <p:spPr>
          <a:xfrm rot="5400000">
            <a:off x="6624044" y="2534544"/>
            <a:ext cx="111893" cy="864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19528" idx="1"/>
          </p:cNvCxnSpPr>
          <p:nvPr/>
        </p:nvCxnSpPr>
        <p:spPr>
          <a:xfrm flipV="1">
            <a:off x="4788856" y="5051158"/>
            <a:ext cx="89664" cy="14246"/>
          </a:xfrm>
          <a:prstGeom prst="bentConnector3">
            <a:avLst>
              <a:gd name="adj1" fmla="val 12198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4751531" y="5598778"/>
            <a:ext cx="122134" cy="12700"/>
          </a:xfrm>
          <a:prstGeom prst="bentConnector3">
            <a:avLst>
              <a:gd name="adj1" fmla="val 1028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188091" y="3476930"/>
            <a:ext cx="1398352" cy="454052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Anthony Morales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#00378</a:t>
            </a:r>
          </a:p>
        </p:txBody>
      </p:sp>
      <p:cxnSp>
        <p:nvCxnSpPr>
          <p:cNvPr id="73" name="Elbow Connector 72"/>
          <p:cNvCxnSpPr>
            <a:cxnSpLocks/>
            <a:endCxn id="19485" idx="1"/>
          </p:cNvCxnSpPr>
          <p:nvPr/>
        </p:nvCxnSpPr>
        <p:spPr>
          <a:xfrm flipV="1">
            <a:off x="4782594" y="3831677"/>
            <a:ext cx="122752" cy="639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19580" idx="3"/>
          </p:cNvCxnSpPr>
          <p:nvPr/>
        </p:nvCxnSpPr>
        <p:spPr>
          <a:xfrm flipV="1">
            <a:off x="4640838" y="3428667"/>
            <a:ext cx="128955" cy="4442"/>
          </a:xfrm>
          <a:prstGeom prst="bentConnector3">
            <a:avLst>
              <a:gd name="adj1" fmla="val 1167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4872261" y="3104417"/>
            <a:ext cx="1091580" cy="388599"/>
          </a:xfrm>
          <a:prstGeom prst="roundRect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Tukesha Bradby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AOS I</a:t>
            </a:r>
          </a:p>
        </p:txBody>
      </p:sp>
      <p:cxnSp>
        <p:nvCxnSpPr>
          <p:cNvPr id="82" name="Elbow Connector 81"/>
          <p:cNvCxnSpPr>
            <a:endCxn id="80" idx="1"/>
          </p:cNvCxnSpPr>
          <p:nvPr/>
        </p:nvCxnSpPr>
        <p:spPr>
          <a:xfrm flipV="1">
            <a:off x="4789685" y="3298717"/>
            <a:ext cx="82576" cy="45449"/>
          </a:xfrm>
          <a:prstGeom prst="bentConnector3">
            <a:avLst>
              <a:gd name="adj1" fmla="val 1281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174046" y="7405097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- 20	    Wage –16 	Temp - 1                  Total - 37</a:t>
            </a:r>
          </a:p>
        </p:txBody>
      </p:sp>
      <p:cxnSp>
        <p:nvCxnSpPr>
          <p:cNvPr id="13" name="Elbow Connector 12"/>
          <p:cNvCxnSpPr>
            <a:cxnSpLocks/>
            <a:endCxn id="19525" idx="1"/>
          </p:cNvCxnSpPr>
          <p:nvPr/>
        </p:nvCxnSpPr>
        <p:spPr>
          <a:xfrm rot="16200000" flipH="1">
            <a:off x="1124828" y="4575262"/>
            <a:ext cx="1690230" cy="6508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cxnSpLocks/>
          </p:cNvCxnSpPr>
          <p:nvPr/>
        </p:nvCxnSpPr>
        <p:spPr>
          <a:xfrm>
            <a:off x="1946470" y="4358354"/>
            <a:ext cx="88401" cy="21"/>
          </a:xfrm>
          <a:prstGeom prst="bentConnector3">
            <a:avLst>
              <a:gd name="adj1" fmla="val 1108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cxnSpLocks/>
          </p:cNvCxnSpPr>
          <p:nvPr/>
        </p:nvCxnSpPr>
        <p:spPr>
          <a:xfrm rot="16200000" flipH="1">
            <a:off x="5487588" y="4404955"/>
            <a:ext cx="1718979" cy="25054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9576" idx="1"/>
          </p:cNvCxnSpPr>
          <p:nvPr/>
        </p:nvCxnSpPr>
        <p:spPr>
          <a:xfrm flipV="1">
            <a:off x="6232462" y="4487164"/>
            <a:ext cx="216258" cy="21932"/>
          </a:xfrm>
          <a:prstGeom prst="bentConnector3">
            <a:avLst>
              <a:gd name="adj1" fmla="val 979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_s3117"/>
          <p:cNvSpPr>
            <a:spLocks noChangeArrowheads="1"/>
          </p:cNvSpPr>
          <p:nvPr/>
        </p:nvSpPr>
        <p:spPr bwMode="auto">
          <a:xfrm>
            <a:off x="7977195" y="3568008"/>
            <a:ext cx="1304124" cy="4352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Tamika Claiborne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Sr. Licensing Disc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#00371</a:t>
            </a:r>
          </a:p>
        </p:txBody>
      </p:sp>
      <p:cxnSp>
        <p:nvCxnSpPr>
          <p:cNvPr id="30" name="Elbow Connector 29"/>
          <p:cNvCxnSpPr>
            <a:cxnSpLocks/>
            <a:stCxn id="19572" idx="3"/>
          </p:cNvCxnSpPr>
          <p:nvPr/>
        </p:nvCxnSpPr>
        <p:spPr>
          <a:xfrm>
            <a:off x="6830578" y="1224203"/>
            <a:ext cx="535320" cy="1578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2F1A77D4-B2C7-49DD-4455-3A2EE8FFE698}"/>
              </a:ext>
            </a:extLst>
          </p:cNvPr>
          <p:cNvCxnSpPr>
            <a:endCxn id="19466" idx="1"/>
          </p:cNvCxnSpPr>
          <p:nvPr/>
        </p:nvCxnSpPr>
        <p:spPr>
          <a:xfrm rot="16200000" flipH="1">
            <a:off x="6210259" y="5079995"/>
            <a:ext cx="3521082" cy="12216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F7C8ACEF-EA09-25BB-328D-B42669840561}"/>
              </a:ext>
            </a:extLst>
          </p:cNvPr>
          <p:cNvCxnSpPr>
            <a:endCxn id="103" idx="1"/>
          </p:cNvCxnSpPr>
          <p:nvPr/>
        </p:nvCxnSpPr>
        <p:spPr>
          <a:xfrm flipV="1">
            <a:off x="7909719" y="3785624"/>
            <a:ext cx="67476" cy="65181"/>
          </a:xfrm>
          <a:prstGeom prst="bentConnector3">
            <a:avLst>
              <a:gd name="adj1" fmla="val 1346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D2BDCDCB-424E-7A1A-7435-D59B1ECCB489}"/>
              </a:ext>
            </a:extLst>
          </p:cNvPr>
          <p:cNvCxnSpPr>
            <a:endCxn id="19514" idx="1"/>
          </p:cNvCxnSpPr>
          <p:nvPr/>
        </p:nvCxnSpPr>
        <p:spPr>
          <a:xfrm>
            <a:off x="7907390" y="4490327"/>
            <a:ext cx="96943" cy="18995"/>
          </a:xfrm>
          <a:prstGeom prst="bentConnector3">
            <a:avLst>
              <a:gd name="adj1" fmla="val 893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FE62BAC-B920-A3F7-1E8B-3486C1116012}"/>
              </a:ext>
            </a:extLst>
          </p:cNvPr>
          <p:cNvCxnSpPr>
            <a:endCxn id="19518" idx="1"/>
          </p:cNvCxnSpPr>
          <p:nvPr/>
        </p:nvCxnSpPr>
        <p:spPr>
          <a:xfrm flipV="1">
            <a:off x="7907390" y="5101156"/>
            <a:ext cx="86489" cy="52009"/>
          </a:xfrm>
          <a:prstGeom prst="bentConnector3">
            <a:avLst>
              <a:gd name="adj1" fmla="val 940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3F37781F-8809-ADEB-D2CF-825A6D745479}"/>
              </a:ext>
            </a:extLst>
          </p:cNvPr>
          <p:cNvCxnSpPr>
            <a:endCxn id="19519" idx="1"/>
          </p:cNvCxnSpPr>
          <p:nvPr/>
        </p:nvCxnSpPr>
        <p:spPr>
          <a:xfrm>
            <a:off x="7907390" y="5682500"/>
            <a:ext cx="108879" cy="40568"/>
          </a:xfrm>
          <a:prstGeom prst="bentConnector3">
            <a:avLst>
              <a:gd name="adj1" fmla="val 111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4E965177-59B5-4143-70D4-D473D17A1937}"/>
              </a:ext>
            </a:extLst>
          </p:cNvPr>
          <p:cNvCxnSpPr>
            <a:endCxn id="19508" idx="1"/>
          </p:cNvCxnSpPr>
          <p:nvPr/>
        </p:nvCxnSpPr>
        <p:spPr>
          <a:xfrm flipV="1">
            <a:off x="7907390" y="6313586"/>
            <a:ext cx="120420" cy="25360"/>
          </a:xfrm>
          <a:prstGeom prst="bentConnector3">
            <a:avLst>
              <a:gd name="adj1" fmla="val 1132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91B8BC0-8AAE-B3BA-1C94-72BBBE9B6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07" y="812226"/>
            <a:ext cx="1463167" cy="737680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0846E61-03A9-8FD7-6FB7-58AE952A6C6C}"/>
              </a:ext>
            </a:extLst>
          </p:cNvPr>
          <p:cNvCxnSpPr/>
          <p:nvPr/>
        </p:nvCxnSpPr>
        <p:spPr>
          <a:xfrm flipH="1" flipV="1">
            <a:off x="4766553" y="5496128"/>
            <a:ext cx="11273" cy="10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F8B76B7-8921-262E-80E4-D319CD744A5F}"/>
              </a:ext>
            </a:extLst>
          </p:cNvPr>
          <p:cNvCxnSpPr/>
          <p:nvPr/>
        </p:nvCxnSpPr>
        <p:spPr>
          <a:xfrm flipV="1">
            <a:off x="4766101" y="3044967"/>
            <a:ext cx="0" cy="971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D9E5AF-CC86-402E-89C6-0178B96C0631}"/>
              </a:ext>
            </a:extLst>
          </p:cNvPr>
          <p:cNvCxnSpPr>
            <a:stCxn id="19571" idx="1"/>
          </p:cNvCxnSpPr>
          <p:nvPr/>
        </p:nvCxnSpPr>
        <p:spPr>
          <a:xfrm flipH="1" flipV="1">
            <a:off x="4748375" y="4309121"/>
            <a:ext cx="151261" cy="16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299B1F7-3EC2-EE90-BBC5-F644AA88162B}"/>
              </a:ext>
            </a:extLst>
          </p:cNvPr>
          <p:cNvCxnSpPr>
            <a:cxnSpLocks/>
            <a:stCxn id="9" idx="3"/>
            <a:endCxn id="19501" idx="1"/>
          </p:cNvCxnSpPr>
          <p:nvPr/>
        </p:nvCxnSpPr>
        <p:spPr>
          <a:xfrm>
            <a:off x="1586443" y="3703956"/>
            <a:ext cx="350405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F64FB53-A1A7-AA67-F152-C095107E2F78}"/>
              </a:ext>
            </a:extLst>
          </p:cNvPr>
          <p:cNvCxnSpPr>
            <a:cxnSpLocks/>
          </p:cNvCxnSpPr>
          <p:nvPr/>
        </p:nvCxnSpPr>
        <p:spPr>
          <a:xfrm flipH="1">
            <a:off x="1571063" y="6338946"/>
            <a:ext cx="1138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97BA952-F87D-BCE9-B1B5-82FE56DF46AB}"/>
              </a:ext>
            </a:extLst>
          </p:cNvPr>
          <p:cNvCxnSpPr>
            <a:stCxn id="19478" idx="1"/>
            <a:endCxn id="19478" idx="1"/>
          </p:cNvCxnSpPr>
          <p:nvPr/>
        </p:nvCxnSpPr>
        <p:spPr>
          <a:xfrm>
            <a:off x="2057715" y="489559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41E285-0C6C-535A-26ED-DA0C7E16B466}"/>
              </a:ext>
            </a:extLst>
          </p:cNvPr>
          <p:cNvCxnSpPr>
            <a:cxnSpLocks/>
          </p:cNvCxnSpPr>
          <p:nvPr/>
        </p:nvCxnSpPr>
        <p:spPr>
          <a:xfrm>
            <a:off x="1675092" y="3330435"/>
            <a:ext cx="7380" cy="30085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EC4541F-BD94-C69C-516F-B31E8B329C4F}"/>
              </a:ext>
            </a:extLst>
          </p:cNvPr>
          <p:cNvCxnSpPr>
            <a:stCxn id="19478" idx="1"/>
          </p:cNvCxnSpPr>
          <p:nvPr/>
        </p:nvCxnSpPr>
        <p:spPr>
          <a:xfrm flipH="1" flipV="1">
            <a:off x="1936848" y="4877530"/>
            <a:ext cx="120867" cy="18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9916B73-860E-633A-1BE0-6F04F25E1614}"/>
              </a:ext>
            </a:extLst>
          </p:cNvPr>
          <p:cNvCxnSpPr>
            <a:stCxn id="19585" idx="3"/>
          </p:cNvCxnSpPr>
          <p:nvPr/>
        </p:nvCxnSpPr>
        <p:spPr>
          <a:xfrm>
            <a:off x="4620748" y="6303743"/>
            <a:ext cx="138750" cy="9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0F3B4CF9-910D-556B-9AE8-BA19231A8036}"/>
              </a:ext>
            </a:extLst>
          </p:cNvPr>
          <p:cNvCxnSpPr>
            <a:stCxn id="19579" idx="3"/>
            <a:endCxn id="19579" idx="3"/>
          </p:cNvCxnSpPr>
          <p:nvPr/>
        </p:nvCxnSpPr>
        <p:spPr>
          <a:xfrm>
            <a:off x="1484445" y="4246390"/>
            <a:ext cx="12700" cy="12700"/>
          </a:xfrm>
          <a:prstGeom prst="bentConnector3">
            <a:avLst>
              <a:gd name="adj1" fmla="val 72766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EABB1473-5AA8-0791-FF46-DD270104FAAF}"/>
              </a:ext>
            </a:extLst>
          </p:cNvPr>
          <p:cNvCxnSpPr>
            <a:stCxn id="19494" idx="3"/>
            <a:endCxn id="19579" idx="3"/>
          </p:cNvCxnSpPr>
          <p:nvPr/>
        </p:nvCxnSpPr>
        <p:spPr>
          <a:xfrm flipH="1" flipV="1">
            <a:off x="1484445" y="4246390"/>
            <a:ext cx="15289" cy="1448350"/>
          </a:xfrm>
          <a:prstGeom prst="bentConnector3">
            <a:avLst>
              <a:gd name="adj1" fmla="val -4135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E4163DD-78AD-D9A5-2DE1-E8EE17D80787}"/>
              </a:ext>
            </a:extLst>
          </p:cNvPr>
          <p:cNvCxnSpPr>
            <a:cxnSpLocks/>
            <a:endCxn id="19579" idx="0"/>
          </p:cNvCxnSpPr>
          <p:nvPr/>
        </p:nvCxnSpPr>
        <p:spPr>
          <a:xfrm>
            <a:off x="815588" y="3895659"/>
            <a:ext cx="7090" cy="141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CF095C4-8DCF-EE8A-92C4-42A0B4532FDE}"/>
              </a:ext>
            </a:extLst>
          </p:cNvPr>
          <p:cNvCxnSpPr>
            <a:stCxn id="19573" idx="3"/>
          </p:cNvCxnSpPr>
          <p:nvPr/>
        </p:nvCxnSpPr>
        <p:spPr>
          <a:xfrm flipV="1">
            <a:off x="1471447" y="5218661"/>
            <a:ext cx="105744" cy="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3F0D1B1-597F-90F6-C103-E570FE7F4BAA}"/>
              </a:ext>
            </a:extLst>
          </p:cNvPr>
          <p:cNvCxnSpPr>
            <a:cxnSpLocks/>
            <a:endCxn id="19570" idx="3"/>
          </p:cNvCxnSpPr>
          <p:nvPr/>
        </p:nvCxnSpPr>
        <p:spPr>
          <a:xfrm flipH="1">
            <a:off x="1440721" y="4736167"/>
            <a:ext cx="184947" cy="5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309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1" name="Organization Chart 5"/>
          <p:cNvGrpSpPr>
            <a:grpSpLocks noChangeAspect="1"/>
          </p:cNvGrpSpPr>
          <p:nvPr/>
        </p:nvGrpSpPr>
        <p:grpSpPr bwMode="auto">
          <a:xfrm>
            <a:off x="519728" y="931269"/>
            <a:ext cx="8379181" cy="6273094"/>
            <a:chOff x="4378" y="1291"/>
            <a:chExt cx="4305" cy="5650"/>
          </a:xfrm>
        </p:grpSpPr>
        <p:sp>
          <p:nvSpPr>
            <p:cNvPr id="19553" name="_s3111"/>
            <p:cNvSpPr>
              <a:spLocks noChangeArrowheads="1"/>
            </p:cNvSpPr>
            <p:nvPr/>
          </p:nvSpPr>
          <p:spPr bwMode="auto">
            <a:xfrm>
              <a:off x="6095" y="1291"/>
              <a:ext cx="864" cy="6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Jay Douglas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#00009</a:t>
              </a:r>
            </a:p>
          </p:txBody>
        </p:sp>
        <p:sp>
          <p:nvSpPr>
            <p:cNvPr id="19563" name="_s3121"/>
            <p:cNvSpPr>
              <a:spLocks noChangeArrowheads="1"/>
            </p:cNvSpPr>
            <p:nvPr/>
          </p:nvSpPr>
          <p:spPr bwMode="auto">
            <a:xfrm>
              <a:off x="5965" y="2638"/>
              <a:ext cx="977" cy="5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Stephanie Willinger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Exec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#00321</a:t>
              </a:r>
            </a:p>
          </p:txBody>
        </p:sp>
        <p:sp>
          <p:nvSpPr>
            <p:cNvPr id="19564" name="_s3122"/>
            <p:cNvSpPr>
              <a:spLocks noChangeArrowheads="1"/>
            </p:cNvSpPr>
            <p:nvPr/>
          </p:nvSpPr>
          <p:spPr bwMode="auto">
            <a:xfrm>
              <a:off x="7846" y="3620"/>
              <a:ext cx="797" cy="4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Monica DeJesus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#00033</a:t>
              </a:r>
            </a:p>
          </p:txBody>
        </p:sp>
        <p:sp>
          <p:nvSpPr>
            <p:cNvPr id="19565" name="_s3123"/>
            <p:cNvSpPr>
              <a:spLocks noChangeArrowheads="1"/>
            </p:cNvSpPr>
            <p:nvPr/>
          </p:nvSpPr>
          <p:spPr bwMode="auto">
            <a:xfrm>
              <a:off x="7846" y="4091"/>
              <a:ext cx="815" cy="4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Melissa Gregory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#00037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66" name="_s3125"/>
            <p:cNvSpPr>
              <a:spLocks noChangeArrowheads="1"/>
            </p:cNvSpPr>
            <p:nvPr/>
          </p:nvSpPr>
          <p:spPr bwMode="auto">
            <a:xfrm>
              <a:off x="7846" y="4539"/>
              <a:ext cx="815" cy="4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Cathy Hanchey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Compact Resource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#00247</a:t>
              </a:r>
            </a:p>
          </p:txBody>
        </p:sp>
        <p:sp>
          <p:nvSpPr>
            <p:cNvPr id="19567" name="_s3126"/>
            <p:cNvSpPr>
              <a:spLocks noChangeArrowheads="1"/>
            </p:cNvSpPr>
            <p:nvPr/>
          </p:nvSpPr>
          <p:spPr bwMode="auto">
            <a:xfrm>
              <a:off x="7846" y="6074"/>
              <a:ext cx="837" cy="417"/>
            </a:xfrm>
            <a:prstGeom prst="roundRect">
              <a:avLst>
                <a:gd name="adj" fmla="val 13941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Myra Barnes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#W0043</a:t>
              </a:r>
            </a:p>
          </p:txBody>
        </p:sp>
        <p:sp>
          <p:nvSpPr>
            <p:cNvPr id="19568" name="_s3127"/>
            <p:cNvSpPr>
              <a:spLocks noChangeArrowheads="1"/>
            </p:cNvSpPr>
            <p:nvPr/>
          </p:nvSpPr>
          <p:spPr bwMode="auto">
            <a:xfrm>
              <a:off x="7846" y="6531"/>
              <a:ext cx="837" cy="41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Regina Parson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#W0049</a:t>
              </a:r>
            </a:p>
          </p:txBody>
        </p:sp>
        <p:sp>
          <p:nvSpPr>
            <p:cNvPr id="19575" name="_s3134"/>
            <p:cNvSpPr>
              <a:spLocks noChangeArrowheads="1"/>
            </p:cNvSpPr>
            <p:nvPr/>
          </p:nvSpPr>
          <p:spPr bwMode="auto">
            <a:xfrm>
              <a:off x="4378" y="2909"/>
              <a:ext cx="1026" cy="5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Latedra Fulton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Customer Care Operations Spvr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#00092</a:t>
              </a:r>
            </a:p>
          </p:txBody>
        </p:sp>
        <p:sp>
          <p:nvSpPr>
            <p:cNvPr id="19577" name="_s3136"/>
            <p:cNvSpPr>
              <a:spLocks noChangeArrowheads="1"/>
            </p:cNvSpPr>
            <p:nvPr/>
          </p:nvSpPr>
          <p:spPr bwMode="auto">
            <a:xfrm>
              <a:off x="6585" y="3657"/>
              <a:ext cx="715" cy="4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Angela Thompson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Supervisor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#00032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84" name="_s3144"/>
            <p:cNvSpPr>
              <a:spLocks noChangeArrowheads="1"/>
            </p:cNvSpPr>
            <p:nvPr/>
          </p:nvSpPr>
          <p:spPr bwMode="auto">
            <a:xfrm>
              <a:off x="6585" y="4277"/>
              <a:ext cx="715" cy="4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Nicole Corley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#00305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586" name="_s3146"/>
            <p:cNvSpPr>
              <a:spLocks noChangeArrowheads="1"/>
            </p:cNvSpPr>
            <p:nvPr/>
          </p:nvSpPr>
          <p:spPr bwMode="auto">
            <a:xfrm>
              <a:off x="7846" y="5033"/>
              <a:ext cx="822" cy="41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Gary Justus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#00034</a:t>
              </a:r>
            </a:p>
          </p:txBody>
        </p:sp>
      </p:grpSp>
      <p:sp>
        <p:nvSpPr>
          <p:cNvPr id="19467" name="_s3121"/>
          <p:cNvSpPr>
            <a:spLocks noChangeArrowheads="1"/>
          </p:cNvSpPr>
          <p:nvPr/>
        </p:nvSpPr>
        <p:spPr bwMode="auto">
          <a:xfrm>
            <a:off x="6842920" y="2576321"/>
            <a:ext cx="1932786" cy="6174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Marie Molnar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#00017</a:t>
            </a:r>
          </a:p>
        </p:txBody>
      </p:sp>
      <p:sp>
        <p:nvSpPr>
          <p:cNvPr id="19469" name="_s3143"/>
          <p:cNvSpPr>
            <a:spLocks noChangeArrowheads="1"/>
          </p:cNvSpPr>
          <p:nvPr/>
        </p:nvSpPr>
        <p:spPr bwMode="auto">
          <a:xfrm>
            <a:off x="213519" y="4166573"/>
            <a:ext cx="1214285" cy="477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Kendra Lancaster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Spec/Recep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#00283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_s3124"/>
          <p:cNvSpPr>
            <a:spLocks noChangeArrowheads="1"/>
          </p:cNvSpPr>
          <p:nvPr/>
        </p:nvSpPr>
        <p:spPr bwMode="auto">
          <a:xfrm>
            <a:off x="233824" y="3517471"/>
            <a:ext cx="1199774" cy="4818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Arlene Johnson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Spec/Recep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#00246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4" name="_s3121"/>
          <p:cNvSpPr>
            <a:spLocks noChangeArrowheads="1"/>
          </p:cNvSpPr>
          <p:nvPr/>
        </p:nvSpPr>
        <p:spPr bwMode="auto">
          <a:xfrm>
            <a:off x="3214471" y="3503152"/>
            <a:ext cx="1190048" cy="5306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Jeffrey McCuistion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Background Inv Spvr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#00323</a:t>
            </a:r>
          </a:p>
        </p:txBody>
      </p:sp>
      <p:sp>
        <p:nvSpPr>
          <p:cNvPr id="19475" name="_s3122"/>
          <p:cNvSpPr>
            <a:spLocks noChangeArrowheads="1"/>
          </p:cNvSpPr>
          <p:nvPr/>
        </p:nvSpPr>
        <p:spPr bwMode="auto">
          <a:xfrm>
            <a:off x="3232850" y="4220335"/>
            <a:ext cx="1171669" cy="4669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Nancy Melton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Background Inv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#00324</a:t>
            </a:r>
          </a:p>
        </p:txBody>
      </p:sp>
      <p:sp>
        <p:nvSpPr>
          <p:cNvPr id="19477" name="_s3122"/>
          <p:cNvSpPr>
            <a:spLocks noChangeArrowheads="1"/>
          </p:cNvSpPr>
          <p:nvPr/>
        </p:nvSpPr>
        <p:spPr bwMode="auto">
          <a:xfrm>
            <a:off x="3256362" y="4895131"/>
            <a:ext cx="1165039" cy="46550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Pam Smith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Background Inv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#W0139</a:t>
            </a:r>
          </a:p>
        </p:txBody>
      </p:sp>
      <p:sp>
        <p:nvSpPr>
          <p:cNvPr id="19502" name="_s3146"/>
          <p:cNvSpPr>
            <a:spLocks noChangeArrowheads="1"/>
          </p:cNvSpPr>
          <p:nvPr/>
        </p:nvSpPr>
        <p:spPr bwMode="auto">
          <a:xfrm>
            <a:off x="7224438" y="5653094"/>
            <a:ext cx="1629284" cy="4874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Joseph Corley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Sr 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#00343</a:t>
            </a:r>
          </a:p>
        </p:txBody>
      </p:sp>
      <p:pic>
        <p:nvPicPr>
          <p:cNvPr id="13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Rectangle 2"/>
          <p:cNvSpPr txBox="1">
            <a:spLocks noChangeArrowheads="1"/>
          </p:cNvSpPr>
          <p:nvPr/>
        </p:nvSpPr>
        <p:spPr bwMode="auto">
          <a:xfrm>
            <a:off x="3028627" y="228393"/>
            <a:ext cx="6151419" cy="571708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BOARD OF NURSING</a:t>
            </a:r>
          </a:p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Calibri" panose="020F0502020204030204" pitchFamily="34" charset="0"/>
              </a:rPr>
              <a:t>Part 2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72261" y="7280992"/>
            <a:ext cx="1969937" cy="413808"/>
          </a:xfrm>
        </p:spPr>
        <p:txBody>
          <a:bodyPr/>
          <a:lstStyle/>
          <a:p>
            <a:pPr>
              <a:defRPr/>
            </a:pPr>
            <a:r>
              <a:rPr lang="en-US" sz="1000"/>
              <a:t>Updated November6, 2023</a:t>
            </a:r>
            <a:endParaRPr lang="en-US" sz="1000" dirty="0"/>
          </a:p>
        </p:txBody>
      </p:sp>
      <p:sp>
        <p:nvSpPr>
          <p:cNvPr id="148" name="_s1047"/>
          <p:cNvSpPr>
            <a:spLocks noChangeArrowheads="1"/>
          </p:cNvSpPr>
          <p:nvPr/>
        </p:nvSpPr>
        <p:spPr bwMode="auto">
          <a:xfrm>
            <a:off x="1380198" y="883267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sp>
        <p:nvSpPr>
          <p:cNvPr id="149" name="_s7194"/>
          <p:cNvSpPr>
            <a:spLocks noChangeArrowheads="1"/>
          </p:cNvSpPr>
          <p:nvPr/>
        </p:nvSpPr>
        <p:spPr bwMode="auto">
          <a:xfrm>
            <a:off x="3845315" y="1750397"/>
            <a:ext cx="1661210" cy="489536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Nurse Licensing,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CBC and Call Center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1303294" y="6275343"/>
            <a:ext cx="729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5" name="_s3133"/>
          <p:cNvSpPr>
            <a:spLocks noChangeArrowheads="1"/>
          </p:cNvSpPr>
          <p:nvPr/>
        </p:nvSpPr>
        <p:spPr bwMode="auto">
          <a:xfrm>
            <a:off x="137319" y="5366414"/>
            <a:ext cx="1302363" cy="40491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Susan DeBorous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Admin &amp; Off Spec III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_s3143"/>
          <p:cNvSpPr>
            <a:spLocks noChangeArrowheads="1"/>
          </p:cNvSpPr>
          <p:nvPr/>
        </p:nvSpPr>
        <p:spPr bwMode="auto">
          <a:xfrm>
            <a:off x="1778069" y="4188474"/>
            <a:ext cx="1184432" cy="5307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Eric Berthiaume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Customer Care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#00364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_s3143"/>
          <p:cNvSpPr>
            <a:spLocks noChangeArrowheads="1"/>
          </p:cNvSpPr>
          <p:nvPr/>
        </p:nvSpPr>
        <p:spPr bwMode="auto">
          <a:xfrm>
            <a:off x="1748787" y="3554419"/>
            <a:ext cx="1184432" cy="477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Theresa Hopewell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Customer Care Spec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#00363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_s3143"/>
          <p:cNvSpPr>
            <a:spLocks noChangeArrowheads="1"/>
          </p:cNvSpPr>
          <p:nvPr/>
        </p:nvSpPr>
        <p:spPr bwMode="auto">
          <a:xfrm>
            <a:off x="4832198" y="4907177"/>
            <a:ext cx="1348654" cy="477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Ashley Wright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#00365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63346" y="7271947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cxnSp>
        <p:nvCxnSpPr>
          <p:cNvPr id="24" name="Elbow Connector 23"/>
          <p:cNvCxnSpPr>
            <a:cxnSpLocks/>
            <a:endCxn id="19553" idx="1"/>
          </p:cNvCxnSpPr>
          <p:nvPr/>
        </p:nvCxnSpPr>
        <p:spPr>
          <a:xfrm>
            <a:off x="2949546" y="1064784"/>
            <a:ext cx="912122" cy="20456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cxnSpLocks/>
            <a:stCxn id="19553" idx="2"/>
            <a:endCxn id="149" idx="0"/>
          </p:cNvCxnSpPr>
          <p:nvPr/>
        </p:nvCxnSpPr>
        <p:spPr>
          <a:xfrm rot="5400000">
            <a:off x="4617730" y="1665621"/>
            <a:ext cx="142966" cy="2658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cxnSpLocks/>
            <a:endCxn id="19563" idx="0"/>
          </p:cNvCxnSpPr>
          <p:nvPr/>
        </p:nvCxnSpPr>
        <p:spPr>
          <a:xfrm rot="16200000" flipH="1">
            <a:off x="4448306" y="2315677"/>
            <a:ext cx="188902" cy="33381"/>
          </a:xfrm>
          <a:prstGeom prst="bentConnector3">
            <a:avLst>
              <a:gd name="adj1" fmla="val 1069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cxnSpLocks/>
            <a:endCxn id="19575" idx="3"/>
          </p:cNvCxnSpPr>
          <p:nvPr/>
        </p:nvCxnSpPr>
        <p:spPr>
          <a:xfrm rot="10800000" flipV="1">
            <a:off x="2516717" y="2855291"/>
            <a:ext cx="1091922" cy="180518"/>
          </a:xfrm>
          <a:prstGeom prst="bentConnector3">
            <a:avLst>
              <a:gd name="adj1" fmla="val 992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endCxn id="19474" idx="0"/>
          </p:cNvCxnSpPr>
          <p:nvPr/>
        </p:nvCxnSpPr>
        <p:spPr>
          <a:xfrm rot="5400000">
            <a:off x="3629943" y="3269676"/>
            <a:ext cx="413029" cy="53923"/>
          </a:xfrm>
          <a:prstGeom prst="bentConnector3">
            <a:avLst>
              <a:gd name="adj1" fmla="val 968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rot="16200000" flipH="1">
            <a:off x="5048781" y="3284281"/>
            <a:ext cx="464076" cy="76200"/>
          </a:xfrm>
          <a:prstGeom prst="bentConnector3">
            <a:avLst>
              <a:gd name="adj1" fmla="val 963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  <a:stCxn id="19563" idx="3"/>
            <a:endCxn id="19467" idx="1"/>
          </p:cNvCxnSpPr>
          <p:nvPr/>
        </p:nvCxnSpPr>
        <p:spPr>
          <a:xfrm>
            <a:off x="5510256" y="2757683"/>
            <a:ext cx="1332664" cy="1273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 rot="16200000" flipH="1">
            <a:off x="505302" y="4499865"/>
            <a:ext cx="2330219" cy="22345"/>
          </a:xfrm>
          <a:prstGeom prst="bentConnector3">
            <a:avLst>
              <a:gd name="adj1" fmla="val 989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9470" idx="3"/>
            <a:endCxn id="114" idx="1"/>
          </p:cNvCxnSpPr>
          <p:nvPr/>
        </p:nvCxnSpPr>
        <p:spPr>
          <a:xfrm>
            <a:off x="1433598" y="3758405"/>
            <a:ext cx="315189" cy="34709"/>
          </a:xfrm>
          <a:prstGeom prst="bentConnector3">
            <a:avLst>
              <a:gd name="adj1" fmla="val 1011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9469" idx="3"/>
            <a:endCxn id="107" idx="1"/>
          </p:cNvCxnSpPr>
          <p:nvPr/>
        </p:nvCxnSpPr>
        <p:spPr>
          <a:xfrm>
            <a:off x="1427804" y="4405268"/>
            <a:ext cx="350265" cy="48563"/>
          </a:xfrm>
          <a:prstGeom prst="bentConnector3">
            <a:avLst>
              <a:gd name="adj1" fmla="val 960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cxnSpLocks/>
          </p:cNvCxnSpPr>
          <p:nvPr/>
        </p:nvCxnSpPr>
        <p:spPr>
          <a:xfrm flipV="1">
            <a:off x="1435250" y="5490197"/>
            <a:ext cx="220474" cy="62022"/>
          </a:xfrm>
          <a:prstGeom prst="bentConnector3">
            <a:avLst>
              <a:gd name="adj1" fmla="val 1104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19474" idx="3"/>
          </p:cNvCxnSpPr>
          <p:nvPr/>
        </p:nvCxnSpPr>
        <p:spPr>
          <a:xfrm>
            <a:off x="4404519" y="3768480"/>
            <a:ext cx="252638" cy="138332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9477" idx="3"/>
          </p:cNvCxnSpPr>
          <p:nvPr/>
        </p:nvCxnSpPr>
        <p:spPr>
          <a:xfrm flipV="1">
            <a:off x="4421401" y="5087961"/>
            <a:ext cx="235756" cy="39924"/>
          </a:xfrm>
          <a:prstGeom prst="bentConnector3">
            <a:avLst>
              <a:gd name="adj1" fmla="val 956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9475" idx="3"/>
          </p:cNvCxnSpPr>
          <p:nvPr/>
        </p:nvCxnSpPr>
        <p:spPr>
          <a:xfrm flipV="1">
            <a:off x="4404519" y="4444508"/>
            <a:ext cx="252638" cy="9324"/>
          </a:xfrm>
          <a:prstGeom prst="bentConnector3">
            <a:avLst>
              <a:gd name="adj1" fmla="val 9258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cxnSpLocks/>
          </p:cNvCxnSpPr>
          <p:nvPr/>
        </p:nvCxnSpPr>
        <p:spPr>
          <a:xfrm>
            <a:off x="6159056" y="3880061"/>
            <a:ext cx="300207" cy="194465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cxnSpLocks/>
            <a:stCxn id="19584" idx="3"/>
          </p:cNvCxnSpPr>
          <p:nvPr/>
        </p:nvCxnSpPr>
        <p:spPr>
          <a:xfrm flipV="1">
            <a:off x="6207060" y="4497495"/>
            <a:ext cx="300207" cy="6107"/>
          </a:xfrm>
          <a:prstGeom prst="bentConnector3">
            <a:avLst>
              <a:gd name="adj1" fmla="val 965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7" idx="3"/>
          </p:cNvCxnSpPr>
          <p:nvPr/>
        </p:nvCxnSpPr>
        <p:spPr>
          <a:xfrm>
            <a:off x="6180852" y="5145872"/>
            <a:ext cx="251546" cy="25650"/>
          </a:xfrm>
          <a:prstGeom prst="bentConnector3">
            <a:avLst>
              <a:gd name="adj1" fmla="val 1055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cxnSpLocks/>
            <a:endCxn id="19568" idx="1"/>
          </p:cNvCxnSpPr>
          <p:nvPr/>
        </p:nvCxnSpPr>
        <p:spPr>
          <a:xfrm rot="16200000" flipH="1">
            <a:off x="5262720" y="4969689"/>
            <a:ext cx="3785012" cy="2291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cxnSpLocks/>
            <a:endCxn id="19564" idx="1"/>
          </p:cNvCxnSpPr>
          <p:nvPr/>
        </p:nvCxnSpPr>
        <p:spPr>
          <a:xfrm flipV="1">
            <a:off x="7037064" y="3755272"/>
            <a:ext cx="232722" cy="35825"/>
          </a:xfrm>
          <a:prstGeom prst="bentConnector3">
            <a:avLst>
              <a:gd name="adj1" fmla="val 37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>
            <a:cxnSpLocks/>
            <a:endCxn id="19565" idx="1"/>
          </p:cNvCxnSpPr>
          <p:nvPr/>
        </p:nvCxnSpPr>
        <p:spPr>
          <a:xfrm flipV="1">
            <a:off x="7040666" y="4268777"/>
            <a:ext cx="229120" cy="41080"/>
          </a:xfrm>
          <a:prstGeom prst="bentConnector3">
            <a:avLst>
              <a:gd name="adj1" fmla="val -63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>
            <a:cxnSpLocks/>
            <a:endCxn id="19566" idx="1"/>
          </p:cNvCxnSpPr>
          <p:nvPr/>
        </p:nvCxnSpPr>
        <p:spPr>
          <a:xfrm flipV="1">
            <a:off x="7020182" y="4761187"/>
            <a:ext cx="249604" cy="21095"/>
          </a:xfrm>
          <a:prstGeom prst="bentConnector3">
            <a:avLst>
              <a:gd name="adj1" fmla="val 1017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cxnSpLocks/>
            <a:endCxn id="19586" idx="1"/>
          </p:cNvCxnSpPr>
          <p:nvPr/>
        </p:nvCxnSpPr>
        <p:spPr>
          <a:xfrm>
            <a:off x="7037064" y="5316328"/>
            <a:ext cx="232722" cy="1666"/>
          </a:xfrm>
          <a:prstGeom prst="bentConnector3">
            <a:avLst>
              <a:gd name="adj1" fmla="val -8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endCxn id="19502" idx="1"/>
          </p:cNvCxnSpPr>
          <p:nvPr/>
        </p:nvCxnSpPr>
        <p:spPr>
          <a:xfrm>
            <a:off x="6974834" y="5856553"/>
            <a:ext cx="249604" cy="40248"/>
          </a:xfrm>
          <a:prstGeom prst="bentConnector3">
            <a:avLst>
              <a:gd name="adj1" fmla="val 25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/>
          <p:cNvCxnSpPr>
            <a:cxnSpLocks/>
            <a:endCxn id="19567" idx="1"/>
          </p:cNvCxnSpPr>
          <p:nvPr/>
        </p:nvCxnSpPr>
        <p:spPr>
          <a:xfrm>
            <a:off x="7020182" y="6473242"/>
            <a:ext cx="249604" cy="12700"/>
          </a:xfrm>
          <a:prstGeom prst="bentConnector3">
            <a:avLst>
              <a:gd name="adj1" fmla="val 1017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4781741" y="5455510"/>
            <a:ext cx="1399111" cy="49685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Diana Wilson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#00375</a:t>
            </a:r>
          </a:p>
        </p:txBody>
      </p:sp>
      <p:cxnSp>
        <p:nvCxnSpPr>
          <p:cNvPr id="8" name="Elbow Connector 7"/>
          <p:cNvCxnSpPr>
            <a:cxnSpLocks/>
            <a:stCxn id="2" idx="3"/>
          </p:cNvCxnSpPr>
          <p:nvPr/>
        </p:nvCxnSpPr>
        <p:spPr>
          <a:xfrm flipV="1">
            <a:off x="6180852" y="5680342"/>
            <a:ext cx="281068" cy="23594"/>
          </a:xfrm>
          <a:prstGeom prst="bentConnector3">
            <a:avLst>
              <a:gd name="adj1" fmla="val 959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1790408" y="4811198"/>
            <a:ext cx="1230198" cy="50614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Kalela Braxton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Customer Care Spec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#00376</a:t>
            </a:r>
          </a:p>
        </p:txBody>
      </p:sp>
      <p:cxnSp>
        <p:nvCxnSpPr>
          <p:cNvPr id="20" name="Elbow Connector 19"/>
          <p:cNvCxnSpPr>
            <a:endCxn id="4" idx="1"/>
          </p:cNvCxnSpPr>
          <p:nvPr/>
        </p:nvCxnSpPr>
        <p:spPr>
          <a:xfrm flipV="1">
            <a:off x="1675624" y="5064268"/>
            <a:ext cx="114784" cy="13699"/>
          </a:xfrm>
          <a:prstGeom prst="bentConnector3">
            <a:avLst>
              <a:gd name="adj1" fmla="val 1062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- 21	    Wage – 3	Temp - 2                    Total - 26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28F8F3E-8983-42F0-B049-FF0D3F82AB6D}"/>
              </a:ext>
            </a:extLst>
          </p:cNvPr>
          <p:cNvSpPr/>
          <p:nvPr/>
        </p:nvSpPr>
        <p:spPr>
          <a:xfrm>
            <a:off x="137319" y="4712103"/>
            <a:ext cx="1331749" cy="53354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Elva Washington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Support Spec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#00392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F1709C10-33CF-4E3E-A5F6-5C2E823AEB01}"/>
              </a:ext>
            </a:extLst>
          </p:cNvPr>
          <p:cNvCxnSpPr>
            <a:stCxn id="6" idx="3"/>
          </p:cNvCxnSpPr>
          <p:nvPr/>
        </p:nvCxnSpPr>
        <p:spPr>
          <a:xfrm>
            <a:off x="1469068" y="4978873"/>
            <a:ext cx="201343" cy="12700"/>
          </a:xfrm>
          <a:prstGeom prst="bentConnector3">
            <a:avLst>
              <a:gd name="adj1" fmla="val 973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A0006D8-8A78-4599-8925-6410B7852571}"/>
              </a:ext>
            </a:extLst>
          </p:cNvPr>
          <p:cNvSpPr/>
          <p:nvPr/>
        </p:nvSpPr>
        <p:spPr>
          <a:xfrm>
            <a:off x="4821648" y="6046270"/>
            <a:ext cx="1369754" cy="49685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Adisa Vehab</a:t>
            </a: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Licensing Specialist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#00397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945CEE0-CC81-4A98-8ABD-A6D5F4C6AC59}"/>
              </a:ext>
            </a:extLst>
          </p:cNvPr>
          <p:cNvCxnSpPr>
            <a:cxnSpLocks/>
          </p:cNvCxnSpPr>
          <p:nvPr/>
        </p:nvCxnSpPr>
        <p:spPr>
          <a:xfrm rot="5400000">
            <a:off x="5857085" y="5636995"/>
            <a:ext cx="1239776" cy="108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AC91596-319C-45CB-B702-B5F142AF921E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6191402" y="6294695"/>
            <a:ext cx="270517" cy="1"/>
          </a:xfrm>
          <a:prstGeom prst="bentConnector3">
            <a:avLst>
              <a:gd name="adj1" fmla="val 852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FF8148F-FA5F-4F37-A9CD-DC1E8AC737D0}"/>
              </a:ext>
            </a:extLst>
          </p:cNvPr>
          <p:cNvSpPr/>
          <p:nvPr/>
        </p:nvSpPr>
        <p:spPr>
          <a:xfrm>
            <a:off x="1748787" y="5412601"/>
            <a:ext cx="1255466" cy="413808"/>
          </a:xfrm>
          <a:prstGeom prst="roundRect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Kimberly Grega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&amp; Off Spec I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8BF51B2-F095-4B90-8440-2E2CD28DB911}"/>
              </a:ext>
            </a:extLst>
          </p:cNvPr>
          <p:cNvCxnSpPr>
            <a:endCxn id="5" idx="1"/>
          </p:cNvCxnSpPr>
          <p:nvPr/>
        </p:nvCxnSpPr>
        <p:spPr>
          <a:xfrm>
            <a:off x="1498182" y="5548771"/>
            <a:ext cx="250605" cy="70734"/>
          </a:xfrm>
          <a:prstGeom prst="bentConnector3">
            <a:avLst>
              <a:gd name="adj1" fmla="val 994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BFFAB17-317E-2688-CAFC-47FEC984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0" y="1728078"/>
            <a:ext cx="1463167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88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1" name="Organization Chart 5"/>
          <p:cNvGrpSpPr>
            <a:grpSpLocks noChangeAspect="1"/>
          </p:cNvGrpSpPr>
          <p:nvPr/>
        </p:nvGrpSpPr>
        <p:grpSpPr bwMode="auto">
          <a:xfrm>
            <a:off x="584959" y="1068595"/>
            <a:ext cx="5509153" cy="3008864"/>
            <a:chOff x="1212" y="1353"/>
            <a:chExt cx="2662" cy="2710"/>
          </a:xfrm>
        </p:grpSpPr>
        <p:sp>
          <p:nvSpPr>
            <p:cNvPr id="19553" name="_s3111"/>
            <p:cNvSpPr>
              <a:spLocks noChangeArrowheads="1"/>
            </p:cNvSpPr>
            <p:nvPr/>
          </p:nvSpPr>
          <p:spPr bwMode="auto">
            <a:xfrm>
              <a:off x="2770" y="1353"/>
              <a:ext cx="1104" cy="547"/>
            </a:xfrm>
            <a:prstGeom prst="roundRect">
              <a:avLst>
                <a:gd name="adj" fmla="val 16667"/>
              </a:avLst>
            </a:prstGeom>
            <a:ln w="3175"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Jay Douglas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#00009</a:t>
              </a:r>
            </a:p>
          </p:txBody>
        </p:sp>
        <p:sp>
          <p:nvSpPr>
            <p:cNvPr id="19555" name="_s3113"/>
            <p:cNvSpPr>
              <a:spLocks noChangeArrowheads="1"/>
            </p:cNvSpPr>
            <p:nvPr/>
          </p:nvSpPr>
          <p:spPr bwMode="auto">
            <a:xfrm>
              <a:off x="2730" y="2605"/>
              <a:ext cx="1001" cy="561"/>
            </a:xfrm>
            <a:prstGeom prst="roundRect">
              <a:avLst>
                <a:gd name="adj" fmla="val 16667"/>
              </a:avLst>
            </a:prstGeom>
            <a:ln w="3175"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Jacqueline Wilmoth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Exec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#00094</a:t>
              </a:r>
            </a:p>
          </p:txBody>
        </p:sp>
        <p:sp>
          <p:nvSpPr>
            <p:cNvPr id="19557" name="_s3115"/>
            <p:cNvSpPr>
              <a:spLocks noChangeArrowheads="1"/>
            </p:cNvSpPr>
            <p:nvPr/>
          </p:nvSpPr>
          <p:spPr bwMode="auto">
            <a:xfrm>
              <a:off x="1212" y="3665"/>
              <a:ext cx="1174" cy="398"/>
            </a:xfrm>
            <a:prstGeom prst="roundRect">
              <a:avLst>
                <a:gd name="adj" fmla="val 16667"/>
              </a:avLst>
            </a:prstGeom>
            <a:solidFill>
              <a:srgbClr val="CDF9C7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Nurse Aide Program Inspectors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 RN II</a:t>
              </a:r>
            </a:p>
          </p:txBody>
        </p:sp>
      </p:grpSp>
      <p:sp>
        <p:nvSpPr>
          <p:cNvPr id="19464" name="_s3136"/>
          <p:cNvSpPr>
            <a:spLocks noChangeArrowheads="1"/>
          </p:cNvSpPr>
          <p:nvPr/>
        </p:nvSpPr>
        <p:spPr bwMode="auto">
          <a:xfrm>
            <a:off x="6250024" y="4213026"/>
            <a:ext cx="1093243" cy="47705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Lucy Smith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#W0064</a:t>
            </a:r>
          </a:p>
        </p:txBody>
      </p:sp>
      <p:sp>
        <p:nvSpPr>
          <p:cNvPr id="19500" name="_s3136"/>
          <p:cNvSpPr>
            <a:spLocks noChangeArrowheads="1"/>
          </p:cNvSpPr>
          <p:nvPr/>
        </p:nvSpPr>
        <p:spPr bwMode="auto">
          <a:xfrm>
            <a:off x="4147492" y="3609371"/>
            <a:ext cx="1428454" cy="5885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Beth Yates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Nurse/Nurse Aide Educ.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Coordinator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#00342</a:t>
            </a:r>
          </a:p>
        </p:txBody>
      </p:sp>
      <p:sp>
        <p:nvSpPr>
          <p:cNvPr id="19512" name="_s3133"/>
          <p:cNvSpPr>
            <a:spLocks noChangeArrowheads="1"/>
          </p:cNvSpPr>
          <p:nvPr/>
        </p:nvSpPr>
        <p:spPr bwMode="auto">
          <a:xfrm>
            <a:off x="1905573" y="4348983"/>
            <a:ext cx="1051404" cy="33963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Margie Blevins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#W0023 </a:t>
            </a:r>
          </a:p>
        </p:txBody>
      </p:sp>
      <p:pic>
        <p:nvPicPr>
          <p:cNvPr id="13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Rectangle 2"/>
          <p:cNvSpPr txBox="1">
            <a:spLocks noChangeArrowheads="1"/>
          </p:cNvSpPr>
          <p:nvPr/>
        </p:nvSpPr>
        <p:spPr bwMode="auto">
          <a:xfrm>
            <a:off x="3028627" y="228393"/>
            <a:ext cx="6151419" cy="571708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BOARD OF NURSING</a:t>
            </a:r>
          </a:p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Calibri" panose="020F0502020204030204" pitchFamily="34" charset="0"/>
              </a:rPr>
              <a:t>Part 3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426551" y="7271680"/>
            <a:ext cx="1969937" cy="413808"/>
          </a:xfrm>
        </p:spPr>
        <p:txBody>
          <a:bodyPr/>
          <a:lstStyle/>
          <a:p>
            <a:pPr>
              <a:defRPr/>
            </a:pPr>
            <a:r>
              <a:rPr lang="en-US" sz="1000"/>
              <a:t>Updated November6, 2023</a:t>
            </a:r>
            <a:endParaRPr lang="en-US" sz="1000" dirty="0"/>
          </a:p>
        </p:txBody>
      </p:sp>
      <p:sp>
        <p:nvSpPr>
          <p:cNvPr id="148" name="_s1047"/>
          <p:cNvSpPr>
            <a:spLocks noChangeArrowheads="1"/>
          </p:cNvSpPr>
          <p:nvPr/>
        </p:nvSpPr>
        <p:spPr bwMode="auto">
          <a:xfrm>
            <a:off x="1360390" y="888376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6" name="Elbow Connector 5"/>
          <p:cNvCxnSpPr>
            <a:stCxn id="148" idx="3"/>
            <a:endCxn id="19553" idx="1"/>
          </p:cNvCxnSpPr>
          <p:nvPr/>
        </p:nvCxnSpPr>
        <p:spPr>
          <a:xfrm>
            <a:off x="2884390" y="1218777"/>
            <a:ext cx="924934" cy="153480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0" name="_s7194"/>
          <p:cNvSpPr>
            <a:spLocks noChangeArrowheads="1"/>
          </p:cNvSpPr>
          <p:nvPr/>
        </p:nvSpPr>
        <p:spPr bwMode="auto">
          <a:xfrm>
            <a:off x="4147492" y="1842186"/>
            <a:ext cx="1232716" cy="452824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</p:txBody>
      </p:sp>
      <p:sp>
        <p:nvSpPr>
          <p:cNvPr id="152" name="_s3136"/>
          <p:cNvSpPr>
            <a:spLocks noChangeArrowheads="1"/>
          </p:cNvSpPr>
          <p:nvPr/>
        </p:nvSpPr>
        <p:spPr bwMode="auto">
          <a:xfrm>
            <a:off x="7824666" y="4213026"/>
            <a:ext cx="1029056" cy="44943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Sharon Zook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#W0055</a:t>
            </a:r>
          </a:p>
        </p:txBody>
      </p:sp>
      <p:sp>
        <p:nvSpPr>
          <p:cNvPr id="96" name="_s3133"/>
          <p:cNvSpPr>
            <a:spLocks noChangeArrowheads="1"/>
          </p:cNvSpPr>
          <p:nvPr/>
        </p:nvSpPr>
        <p:spPr bwMode="auto">
          <a:xfrm>
            <a:off x="7877755" y="4823772"/>
            <a:ext cx="978328" cy="46232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Megan Podboy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#W0066 </a:t>
            </a:r>
          </a:p>
        </p:txBody>
      </p:sp>
      <p:sp>
        <p:nvSpPr>
          <p:cNvPr id="97" name="_s3133"/>
          <p:cNvSpPr>
            <a:spLocks noChangeArrowheads="1"/>
          </p:cNvSpPr>
          <p:nvPr/>
        </p:nvSpPr>
        <p:spPr bwMode="auto">
          <a:xfrm>
            <a:off x="584959" y="6333428"/>
            <a:ext cx="968307" cy="358544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Elizabeth Wright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#W0134</a:t>
            </a:r>
          </a:p>
        </p:txBody>
      </p:sp>
      <p:sp>
        <p:nvSpPr>
          <p:cNvPr id="98" name="_s3133"/>
          <p:cNvSpPr>
            <a:spLocks noChangeArrowheads="1"/>
          </p:cNvSpPr>
          <p:nvPr/>
        </p:nvSpPr>
        <p:spPr bwMode="auto">
          <a:xfrm>
            <a:off x="503652" y="5286098"/>
            <a:ext cx="975077" cy="40169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Crystal Goad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#W0032 </a:t>
            </a:r>
          </a:p>
        </p:txBody>
      </p:sp>
      <p:sp>
        <p:nvSpPr>
          <p:cNvPr id="99" name="_s3133"/>
          <p:cNvSpPr>
            <a:spLocks noChangeArrowheads="1"/>
          </p:cNvSpPr>
          <p:nvPr/>
        </p:nvSpPr>
        <p:spPr bwMode="auto">
          <a:xfrm>
            <a:off x="1899435" y="4812469"/>
            <a:ext cx="994105" cy="35654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Sherry Allen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#W0149</a:t>
            </a:r>
          </a:p>
        </p:txBody>
      </p:sp>
      <p:sp>
        <p:nvSpPr>
          <p:cNvPr id="100" name="_s3133"/>
          <p:cNvSpPr>
            <a:spLocks noChangeArrowheads="1"/>
          </p:cNvSpPr>
          <p:nvPr/>
        </p:nvSpPr>
        <p:spPr bwMode="auto">
          <a:xfrm>
            <a:off x="1839952" y="5811595"/>
            <a:ext cx="1541465" cy="406351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#W0009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_s3133"/>
          <p:cNvSpPr>
            <a:spLocks noChangeArrowheads="1"/>
          </p:cNvSpPr>
          <p:nvPr/>
        </p:nvSpPr>
        <p:spPr bwMode="auto">
          <a:xfrm>
            <a:off x="470533" y="4327180"/>
            <a:ext cx="975077" cy="33527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Michie Walton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#W0028</a:t>
            </a:r>
          </a:p>
        </p:txBody>
      </p:sp>
      <p:sp>
        <p:nvSpPr>
          <p:cNvPr id="103" name="_s3133"/>
          <p:cNvSpPr>
            <a:spLocks noChangeArrowheads="1"/>
          </p:cNvSpPr>
          <p:nvPr/>
        </p:nvSpPr>
        <p:spPr bwMode="auto">
          <a:xfrm>
            <a:off x="551364" y="5829098"/>
            <a:ext cx="971097" cy="363029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#W0027</a:t>
            </a:r>
          </a:p>
        </p:txBody>
      </p:sp>
      <p:sp>
        <p:nvSpPr>
          <p:cNvPr id="104" name="_s3133"/>
          <p:cNvSpPr>
            <a:spLocks noChangeArrowheads="1"/>
          </p:cNvSpPr>
          <p:nvPr/>
        </p:nvSpPr>
        <p:spPr bwMode="auto">
          <a:xfrm>
            <a:off x="1906651" y="5292980"/>
            <a:ext cx="1050326" cy="35874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Temika Younger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#W0040 </a:t>
            </a:r>
          </a:p>
        </p:txBody>
      </p:sp>
      <p:sp>
        <p:nvSpPr>
          <p:cNvPr id="106" name="_s3133"/>
          <p:cNvSpPr>
            <a:spLocks noChangeArrowheads="1"/>
          </p:cNvSpPr>
          <p:nvPr/>
        </p:nvSpPr>
        <p:spPr bwMode="auto">
          <a:xfrm>
            <a:off x="470533" y="4823772"/>
            <a:ext cx="975077" cy="34044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numCol="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Kimberly Glazier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#W0151 </a:t>
            </a:r>
          </a:p>
        </p:txBody>
      </p:sp>
      <p:cxnSp>
        <p:nvCxnSpPr>
          <p:cNvPr id="84" name="Straight Connector 83"/>
          <p:cNvCxnSpPr>
            <a:endCxn id="104" idx="1"/>
          </p:cNvCxnSpPr>
          <p:nvPr/>
        </p:nvCxnSpPr>
        <p:spPr>
          <a:xfrm flipH="1" flipV="1">
            <a:off x="1906651" y="5472350"/>
            <a:ext cx="7240" cy="42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6250024" y="4823772"/>
            <a:ext cx="1093243" cy="4799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Melody Sharp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#W0012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77398" y="2760051"/>
            <a:ext cx="2311921" cy="625795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Christine Smith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Nurse Aide/Med Aide Program  Mgr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#00367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63346" y="7271947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376671" y="2669523"/>
            <a:ext cx="1990248" cy="58853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Randall Mangrum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Nurse Education Program Mgr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#00190</a:t>
            </a:r>
          </a:p>
        </p:txBody>
      </p:sp>
      <p:cxnSp>
        <p:nvCxnSpPr>
          <p:cNvPr id="28" name="Elbow Connector 27"/>
          <p:cNvCxnSpPr>
            <a:stCxn id="150" idx="2"/>
            <a:endCxn id="19555" idx="0"/>
          </p:cNvCxnSpPr>
          <p:nvPr/>
        </p:nvCxnSpPr>
        <p:spPr>
          <a:xfrm rot="5400000">
            <a:off x="4681273" y="2376091"/>
            <a:ext cx="163658" cy="14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 rot="16200000" flipH="1">
            <a:off x="436858" y="5298325"/>
            <a:ext cx="2477467" cy="4816"/>
          </a:xfrm>
          <a:prstGeom prst="bentConnector3">
            <a:avLst>
              <a:gd name="adj1" fmla="val 999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01" idx="3"/>
            <a:endCxn id="19512" idx="1"/>
          </p:cNvCxnSpPr>
          <p:nvPr/>
        </p:nvCxnSpPr>
        <p:spPr>
          <a:xfrm>
            <a:off x="1445610" y="4494818"/>
            <a:ext cx="459963" cy="239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106" idx="3"/>
            <a:endCxn id="99" idx="1"/>
          </p:cNvCxnSpPr>
          <p:nvPr/>
        </p:nvCxnSpPr>
        <p:spPr>
          <a:xfrm flipV="1">
            <a:off x="1445610" y="4990743"/>
            <a:ext cx="453825" cy="32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98" idx="3"/>
            <a:endCxn id="104" idx="1"/>
          </p:cNvCxnSpPr>
          <p:nvPr/>
        </p:nvCxnSpPr>
        <p:spPr>
          <a:xfrm flipV="1">
            <a:off x="1478729" y="5472350"/>
            <a:ext cx="427922" cy="145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03" idx="3"/>
            <a:endCxn id="100" idx="1"/>
          </p:cNvCxnSpPr>
          <p:nvPr/>
        </p:nvCxnSpPr>
        <p:spPr>
          <a:xfrm>
            <a:off x="1522461" y="6010613"/>
            <a:ext cx="317491" cy="41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6538119" y="3432738"/>
            <a:ext cx="1828800" cy="453462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Program Inspectors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RN II</a:t>
            </a:r>
          </a:p>
        </p:txBody>
      </p:sp>
      <p:cxnSp>
        <p:nvCxnSpPr>
          <p:cNvPr id="62" name="Elbow Connector 61"/>
          <p:cNvCxnSpPr/>
          <p:nvPr/>
        </p:nvCxnSpPr>
        <p:spPr>
          <a:xfrm rot="16200000" flipH="1">
            <a:off x="7437935" y="3305035"/>
            <a:ext cx="174682" cy="80724"/>
          </a:xfrm>
          <a:prstGeom prst="bentConnector3">
            <a:avLst>
              <a:gd name="adj1" fmla="val 992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 rot="16200000" flipH="1">
            <a:off x="6967648" y="4474619"/>
            <a:ext cx="1164004" cy="14225"/>
          </a:xfrm>
          <a:prstGeom prst="bentConnector3">
            <a:avLst>
              <a:gd name="adj1" fmla="val 463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19464" idx="3"/>
            <a:endCxn id="152" idx="1"/>
          </p:cNvCxnSpPr>
          <p:nvPr/>
        </p:nvCxnSpPr>
        <p:spPr>
          <a:xfrm flipV="1">
            <a:off x="7343267" y="4437741"/>
            <a:ext cx="481399" cy="13812"/>
          </a:xfrm>
          <a:prstGeom prst="bentConnector3">
            <a:avLst>
              <a:gd name="adj1" fmla="val 1036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4" idx="3"/>
            <a:endCxn id="96" idx="1"/>
          </p:cNvCxnSpPr>
          <p:nvPr/>
        </p:nvCxnSpPr>
        <p:spPr>
          <a:xfrm flipV="1">
            <a:off x="7343267" y="5054935"/>
            <a:ext cx="534488" cy="88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27" idx="2"/>
          </p:cNvCxnSpPr>
          <p:nvPr/>
        </p:nvCxnSpPr>
        <p:spPr>
          <a:xfrm rot="16200000" flipH="1">
            <a:off x="1501871" y="3517334"/>
            <a:ext cx="270799" cy="78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/>
          <p:nvPr/>
        </p:nvCxnSpPr>
        <p:spPr>
          <a:xfrm rot="10800000" flipV="1">
            <a:off x="2809891" y="2886491"/>
            <a:ext cx="947572" cy="239688"/>
          </a:xfrm>
          <a:prstGeom prst="bentConnector3">
            <a:avLst>
              <a:gd name="adj1" fmla="val 1033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/>
          <p:nvPr/>
        </p:nvCxnSpPr>
        <p:spPr>
          <a:xfrm>
            <a:off x="5798166" y="2872377"/>
            <a:ext cx="557933" cy="145623"/>
          </a:xfrm>
          <a:prstGeom prst="bentConnector3">
            <a:avLst>
              <a:gd name="adj1" fmla="val 1020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lbow Connector 178"/>
          <p:cNvCxnSpPr>
            <a:endCxn id="150" idx="0"/>
          </p:cNvCxnSpPr>
          <p:nvPr/>
        </p:nvCxnSpPr>
        <p:spPr>
          <a:xfrm rot="5400000">
            <a:off x="4678828" y="1757164"/>
            <a:ext cx="170044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lbow Connector 181"/>
          <p:cNvCxnSpPr>
            <a:stCxn id="19555" idx="2"/>
            <a:endCxn id="19500" idx="0"/>
          </p:cNvCxnSpPr>
          <p:nvPr/>
        </p:nvCxnSpPr>
        <p:spPr>
          <a:xfrm rot="16200000" flipH="1">
            <a:off x="4548119" y="3295770"/>
            <a:ext cx="527835" cy="99365"/>
          </a:xfrm>
          <a:prstGeom prst="bentConnector3">
            <a:avLst>
              <a:gd name="adj1" fmla="val 1009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28627" y="7263827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- 4	    Wage – 13	Temp - 0                      Total - 17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7F00E1-B696-0F11-BE8C-8FB48740E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91" y="1611973"/>
            <a:ext cx="1463167" cy="73768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1AF85A-8559-9AE9-03F1-985FEF09DD48}"/>
              </a:ext>
            </a:extLst>
          </p:cNvPr>
          <p:cNvCxnSpPr>
            <a:cxnSpLocks/>
            <a:stCxn id="97" idx="3"/>
          </p:cNvCxnSpPr>
          <p:nvPr/>
        </p:nvCxnSpPr>
        <p:spPr>
          <a:xfrm>
            <a:off x="1553266" y="6512700"/>
            <a:ext cx="118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73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5" name="Organization Chart 5"/>
          <p:cNvGrpSpPr>
            <a:grpSpLocks noChangeAspect="1"/>
          </p:cNvGrpSpPr>
          <p:nvPr/>
        </p:nvGrpSpPr>
        <p:grpSpPr bwMode="auto">
          <a:xfrm>
            <a:off x="2998997" y="1128086"/>
            <a:ext cx="6362985" cy="4358538"/>
            <a:chOff x="1956" y="1616"/>
            <a:chExt cx="1946" cy="2078"/>
          </a:xfrm>
        </p:grpSpPr>
        <p:cxnSp>
          <p:nvCxnSpPr>
            <p:cNvPr id="20513" name="_s2055"/>
            <p:cNvCxnSpPr>
              <a:cxnSpLocks noChangeShapeType="1"/>
            </p:cNvCxnSpPr>
            <p:nvPr/>
          </p:nvCxnSpPr>
          <p:spPr bwMode="auto">
            <a:xfrm rot="16200000" flipV="1">
              <a:off x="3159" y="2961"/>
              <a:ext cx="329" cy="77"/>
            </a:xfrm>
            <a:prstGeom prst="bentConnector3">
              <a:avLst>
                <a:gd name="adj1" fmla="val -1255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4" name="_s2056"/>
            <p:cNvCxnSpPr>
              <a:cxnSpLocks noChangeShapeType="1"/>
            </p:cNvCxnSpPr>
            <p:nvPr/>
          </p:nvCxnSpPr>
          <p:spPr bwMode="auto">
            <a:xfrm rot="16200000" flipV="1">
              <a:off x="3178" y="2640"/>
              <a:ext cx="368" cy="7"/>
            </a:xfrm>
            <a:prstGeom prst="bentConnector4">
              <a:avLst>
                <a:gd name="adj1" fmla="val -767"/>
                <a:gd name="adj2" fmla="val 1175562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6" name="_s2059"/>
            <p:cNvCxnSpPr>
              <a:cxnSpLocks noChangeShapeType="1"/>
              <a:stCxn id="20520" idx="0"/>
              <a:endCxn id="20518" idx="2"/>
            </p:cNvCxnSpPr>
            <p:nvPr/>
          </p:nvCxnSpPr>
          <p:spPr bwMode="auto">
            <a:xfrm rot="16200000" flipV="1">
              <a:off x="2688" y="1406"/>
              <a:ext cx="423" cy="1459"/>
            </a:xfrm>
            <a:prstGeom prst="bentConnector3">
              <a:avLst>
                <a:gd name="adj1" fmla="val 50000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18" name="_s2061"/>
            <p:cNvSpPr>
              <a:spLocks noChangeArrowheads="1"/>
            </p:cNvSpPr>
            <p:nvPr/>
          </p:nvSpPr>
          <p:spPr bwMode="auto">
            <a:xfrm>
              <a:off x="1956" y="1616"/>
              <a:ext cx="429" cy="3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Caroline Juran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</a:t>
              </a: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#00005</a:t>
              </a:r>
            </a:p>
          </p:txBody>
        </p:sp>
        <p:sp>
          <p:nvSpPr>
            <p:cNvPr id="20519" name="_s2062"/>
            <p:cNvSpPr>
              <a:spLocks noChangeArrowheads="1"/>
            </p:cNvSpPr>
            <p:nvPr/>
          </p:nvSpPr>
          <p:spPr bwMode="auto">
            <a:xfrm>
              <a:off x="2099" y="2338"/>
              <a:ext cx="455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Ellen Shinaberry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#00329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20" name="_s2063"/>
            <p:cNvSpPr>
              <a:spLocks noChangeArrowheads="1"/>
            </p:cNvSpPr>
            <p:nvPr/>
          </p:nvSpPr>
          <p:spPr bwMode="auto">
            <a:xfrm>
              <a:off x="3356" y="2347"/>
              <a:ext cx="546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Beth O’Halloran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#00229</a:t>
              </a:r>
            </a:p>
          </p:txBody>
        </p:sp>
        <p:sp>
          <p:nvSpPr>
            <p:cNvPr id="20521" name="_s2064"/>
            <p:cNvSpPr>
              <a:spLocks noChangeArrowheads="1"/>
            </p:cNvSpPr>
            <p:nvPr/>
          </p:nvSpPr>
          <p:spPr bwMode="auto">
            <a:xfrm>
              <a:off x="2169" y="3406"/>
              <a:ext cx="372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Ileita Redd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#00035</a:t>
              </a:r>
            </a:p>
          </p:txBody>
        </p:sp>
        <p:sp>
          <p:nvSpPr>
            <p:cNvPr id="20522" name="_s2066"/>
            <p:cNvSpPr>
              <a:spLocks noChangeArrowheads="1"/>
            </p:cNvSpPr>
            <p:nvPr/>
          </p:nvSpPr>
          <p:spPr bwMode="auto">
            <a:xfrm>
              <a:off x="2468" y="1815"/>
              <a:ext cx="383" cy="2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Sorayah Haden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Assistant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#00038</a:t>
              </a:r>
            </a:p>
          </p:txBody>
        </p:sp>
        <p:sp>
          <p:nvSpPr>
            <p:cNvPr id="20523" name="_s2067"/>
            <p:cNvSpPr>
              <a:spLocks noChangeArrowheads="1"/>
            </p:cNvSpPr>
            <p:nvPr/>
          </p:nvSpPr>
          <p:spPr bwMode="auto">
            <a:xfrm>
              <a:off x="3355" y="2690"/>
              <a:ext cx="547" cy="25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Cecelia Robinson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#00325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25" name="_s2069"/>
            <p:cNvSpPr>
              <a:spLocks noChangeArrowheads="1"/>
            </p:cNvSpPr>
            <p:nvPr/>
          </p:nvSpPr>
          <p:spPr bwMode="auto">
            <a:xfrm>
              <a:off x="2067" y="2674"/>
              <a:ext cx="482" cy="28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Rose DeMatteo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Compliance Case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#00206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487" name="_s2065"/>
          <p:cNvSpPr>
            <a:spLocks noChangeArrowheads="1"/>
          </p:cNvSpPr>
          <p:nvPr/>
        </p:nvSpPr>
        <p:spPr bwMode="auto">
          <a:xfrm>
            <a:off x="5469406" y="3289277"/>
            <a:ext cx="1622425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Patricia Mason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Compliance/Safety Officer III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#00028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8" name="_s2066"/>
          <p:cNvSpPr>
            <a:spLocks noChangeArrowheads="1"/>
          </p:cNvSpPr>
          <p:nvPr/>
        </p:nvSpPr>
        <p:spPr bwMode="auto">
          <a:xfrm>
            <a:off x="5298651" y="2629331"/>
            <a:ext cx="1787525" cy="5730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Ryan Logan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#00316</a:t>
            </a:r>
          </a:p>
        </p:txBody>
      </p:sp>
      <p:sp>
        <p:nvSpPr>
          <p:cNvPr id="20489" name="_s2065"/>
          <p:cNvSpPr>
            <a:spLocks noChangeArrowheads="1"/>
          </p:cNvSpPr>
          <p:nvPr/>
        </p:nvSpPr>
        <p:spPr bwMode="auto">
          <a:xfrm>
            <a:off x="5578137" y="4032692"/>
            <a:ext cx="1256347" cy="426826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Admin &amp; Off Spec III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#W0071</a:t>
            </a:r>
          </a:p>
        </p:txBody>
      </p:sp>
      <p:sp>
        <p:nvSpPr>
          <p:cNvPr id="20494" name="_s2066"/>
          <p:cNvSpPr>
            <a:spLocks noChangeArrowheads="1"/>
          </p:cNvSpPr>
          <p:nvPr/>
        </p:nvSpPr>
        <p:spPr bwMode="auto">
          <a:xfrm>
            <a:off x="3342502" y="4070889"/>
            <a:ext cx="1554194" cy="63586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Mykl Egan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Disciplinary Case Manager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#00146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_s2068"/>
          <p:cNvSpPr>
            <a:spLocks noChangeArrowheads="1"/>
          </p:cNvSpPr>
          <p:nvPr/>
        </p:nvSpPr>
        <p:spPr bwMode="auto">
          <a:xfrm>
            <a:off x="7600042" y="4051140"/>
            <a:ext cx="1787525" cy="531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Amy Bryant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#00330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_s2068"/>
          <p:cNvSpPr>
            <a:spLocks noChangeArrowheads="1"/>
          </p:cNvSpPr>
          <p:nvPr/>
        </p:nvSpPr>
        <p:spPr bwMode="auto">
          <a:xfrm>
            <a:off x="5674913" y="6083143"/>
            <a:ext cx="1660323" cy="5318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Natasha Duncan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#00338</a:t>
            </a:r>
          </a:p>
        </p:txBody>
      </p:sp>
      <p:sp>
        <p:nvSpPr>
          <p:cNvPr id="20503" name="_s2065"/>
          <p:cNvSpPr>
            <a:spLocks noChangeArrowheads="1"/>
          </p:cNvSpPr>
          <p:nvPr/>
        </p:nvSpPr>
        <p:spPr bwMode="auto">
          <a:xfrm>
            <a:off x="5650337" y="5383685"/>
            <a:ext cx="1622425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Yvonne Miller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Records Admin Assistant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#00349</a:t>
            </a:r>
          </a:p>
        </p:txBody>
      </p:sp>
      <p:sp>
        <p:nvSpPr>
          <p:cNvPr id="20509" name="_s2066"/>
          <p:cNvSpPr>
            <a:spLocks noChangeArrowheads="1"/>
          </p:cNvSpPr>
          <p:nvPr/>
        </p:nvSpPr>
        <p:spPr bwMode="auto">
          <a:xfrm>
            <a:off x="812070" y="2422732"/>
            <a:ext cx="1311850" cy="4425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Annette Kelley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Director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#00353</a:t>
            </a:r>
          </a:p>
          <a:p>
            <a:pPr marL="228600" indent="-228600" algn="ctr" eaLnBrk="1" hangingPunct="1">
              <a:spcBef>
                <a:spcPct val="0"/>
              </a:spcBef>
              <a:buFontTx/>
              <a:buAutoNum type="alphaUcPeriod"/>
            </a:pPr>
            <a:endParaRPr lang="en-US" alt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1" name="_s2064"/>
          <p:cNvSpPr>
            <a:spLocks noChangeArrowheads="1"/>
          </p:cNvSpPr>
          <p:nvPr/>
        </p:nvSpPr>
        <p:spPr bwMode="auto">
          <a:xfrm>
            <a:off x="1915673" y="4802362"/>
            <a:ext cx="1311850" cy="42589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#00355</a:t>
            </a:r>
          </a:p>
        </p:txBody>
      </p:sp>
      <p:pic>
        <p:nvPicPr>
          <p:cNvPr id="4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3028627" y="228392"/>
            <a:ext cx="6151419" cy="64537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BOARD OF PHARMACY</a:t>
            </a:r>
            <a:endParaRPr lang="en-US" altLang="en-US" sz="18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165731" y="7239000"/>
            <a:ext cx="2181388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55" name="_s1047"/>
          <p:cNvSpPr>
            <a:spLocks noChangeArrowheads="1"/>
          </p:cNvSpPr>
          <p:nvPr/>
        </p:nvSpPr>
        <p:spPr bwMode="auto">
          <a:xfrm>
            <a:off x="1249525" y="926881"/>
            <a:ext cx="1463168" cy="6120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7" name="Elbow Connector 6"/>
          <p:cNvCxnSpPr>
            <a:cxnSpLocks/>
            <a:stCxn id="55" idx="3"/>
            <a:endCxn id="20518" idx="1"/>
          </p:cNvCxnSpPr>
          <p:nvPr/>
        </p:nvCxnSpPr>
        <p:spPr>
          <a:xfrm>
            <a:off x="2712693" y="1232917"/>
            <a:ext cx="286304" cy="218179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48968" y="3126310"/>
            <a:ext cx="1350860" cy="473834"/>
          </a:xfrm>
          <a:prstGeom prst="round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RFA Reviewer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#W0156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3663" y="3704924"/>
            <a:ext cx="1344938" cy="420087"/>
          </a:xfrm>
          <a:prstGeom prst="round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n w="952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dirty="0">
                <a:ln w="952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RFA Reviewer</a:t>
            </a:r>
          </a:p>
          <a:p>
            <a:pPr algn="ctr"/>
            <a:r>
              <a:rPr lang="en-US" sz="900" dirty="0">
                <a:ln w="952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#W0157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878959" y="4254324"/>
            <a:ext cx="1348396" cy="45996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#00368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842739" y="3679062"/>
            <a:ext cx="1351344" cy="47387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#00369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75485" y="7239000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cxnSp>
        <p:nvCxnSpPr>
          <p:cNvPr id="22" name="Elbow Connector 21"/>
          <p:cNvCxnSpPr>
            <a:endCxn id="20521" idx="1"/>
          </p:cNvCxnSpPr>
          <p:nvPr/>
        </p:nvCxnSpPr>
        <p:spPr>
          <a:xfrm rot="16200000" flipH="1">
            <a:off x="3412148" y="4905528"/>
            <a:ext cx="442230" cy="12091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441986" y="960824"/>
            <a:ext cx="1273127" cy="513149"/>
          </a:xfrm>
          <a:prstGeom prst="round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Regulation Spec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#W0188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619575" y="4688160"/>
            <a:ext cx="1437649" cy="52796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Deloris Cousins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#00382</a:t>
            </a:r>
          </a:p>
        </p:txBody>
      </p:sp>
      <p:cxnSp>
        <p:nvCxnSpPr>
          <p:cNvPr id="26" name="Elbow Connector 25"/>
          <p:cNvCxnSpPr>
            <a:cxnSpLocks/>
          </p:cNvCxnSpPr>
          <p:nvPr/>
        </p:nvCxnSpPr>
        <p:spPr>
          <a:xfrm rot="10800000" flipV="1">
            <a:off x="5091337" y="2944493"/>
            <a:ext cx="207314" cy="3433186"/>
          </a:xfrm>
          <a:prstGeom prst="bentConnector2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cxnSpLocks/>
          </p:cNvCxnSpPr>
          <p:nvPr/>
        </p:nvCxnSpPr>
        <p:spPr>
          <a:xfrm rot="16200000" flipH="1">
            <a:off x="5229629" y="4094206"/>
            <a:ext cx="579670" cy="1098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20503" idx="1"/>
          </p:cNvCxnSpPr>
          <p:nvPr/>
        </p:nvCxnSpPr>
        <p:spPr>
          <a:xfrm>
            <a:off x="5068356" y="5639024"/>
            <a:ext cx="581981" cy="49461"/>
          </a:xfrm>
          <a:prstGeom prst="bentConnector3">
            <a:avLst>
              <a:gd name="adj1" fmla="val 999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20499" idx="1"/>
          </p:cNvCxnSpPr>
          <p:nvPr/>
        </p:nvCxnSpPr>
        <p:spPr>
          <a:xfrm>
            <a:off x="5091337" y="6322252"/>
            <a:ext cx="583576" cy="26798"/>
          </a:xfrm>
          <a:prstGeom prst="bentConnector3">
            <a:avLst>
              <a:gd name="adj1" fmla="val 979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endCxn id="20519" idx="0"/>
          </p:cNvCxnSpPr>
          <p:nvPr/>
        </p:nvCxnSpPr>
        <p:spPr>
          <a:xfrm rot="16200000" flipH="1">
            <a:off x="3962673" y="2394682"/>
            <a:ext cx="404704" cy="90848"/>
          </a:xfrm>
          <a:prstGeom prst="bentConnector3">
            <a:avLst>
              <a:gd name="adj1" fmla="val 978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0519" idx="1"/>
            <a:endCxn id="20494" idx="1"/>
          </p:cNvCxnSpPr>
          <p:nvPr/>
        </p:nvCxnSpPr>
        <p:spPr>
          <a:xfrm rot="10800000" flipV="1">
            <a:off x="3342503" y="2944494"/>
            <a:ext cx="124073" cy="1444330"/>
          </a:xfrm>
          <a:prstGeom prst="bentConnector3">
            <a:avLst>
              <a:gd name="adj1" fmla="val 1702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1981109" y="5931639"/>
            <a:ext cx="1261693" cy="523213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Cole Williams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999066" y="6521491"/>
            <a:ext cx="1296754" cy="528152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 Hernandez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#W0190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040886" y="7374369"/>
            <a:ext cx="433912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- 20	    Wage – 7	Temp - 0                    Total - 27</a:t>
            </a:r>
          </a:p>
        </p:txBody>
      </p:sp>
      <p:cxnSp>
        <p:nvCxnSpPr>
          <p:cNvPr id="21" name="Elbow Connector 20"/>
          <p:cNvCxnSpPr>
            <a:cxnSpLocks/>
            <a:endCxn id="20509" idx="0"/>
          </p:cNvCxnSpPr>
          <p:nvPr/>
        </p:nvCxnSpPr>
        <p:spPr>
          <a:xfrm rot="10800000" flipV="1">
            <a:off x="1467996" y="2101310"/>
            <a:ext cx="2225725" cy="32142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441986" y="1545482"/>
            <a:ext cx="1273127" cy="529361"/>
          </a:xfrm>
          <a:prstGeom prst="roundRect">
            <a:avLst/>
          </a:prstGeom>
          <a:solidFill>
            <a:srgbClr val="FFCC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FOIA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#W0202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637656" y="3130489"/>
            <a:ext cx="1305856" cy="496906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#00383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907087" y="5328295"/>
            <a:ext cx="1323955" cy="53010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Shannon Harris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#00384</a:t>
            </a:r>
          </a:p>
        </p:txBody>
      </p:sp>
      <p:cxnSp>
        <p:nvCxnSpPr>
          <p:cNvPr id="63" name="Elbow Connector 62"/>
          <p:cNvCxnSpPr>
            <a:stCxn id="20518" idx="3"/>
            <a:endCxn id="20522" idx="1"/>
          </p:cNvCxnSpPr>
          <p:nvPr/>
        </p:nvCxnSpPr>
        <p:spPr>
          <a:xfrm>
            <a:off x="4401731" y="1451096"/>
            <a:ext cx="271392" cy="37230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/>
          <p:nvPr/>
        </p:nvCxnSpPr>
        <p:spPr>
          <a:xfrm flipV="1">
            <a:off x="4480719" y="1107543"/>
            <a:ext cx="1961267" cy="34588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endCxn id="41" idx="1"/>
          </p:cNvCxnSpPr>
          <p:nvPr/>
        </p:nvCxnSpPr>
        <p:spPr>
          <a:xfrm>
            <a:off x="5467449" y="1433020"/>
            <a:ext cx="974537" cy="377143"/>
          </a:xfrm>
          <a:prstGeom prst="bentConnector3">
            <a:avLst>
              <a:gd name="adj1" fmla="val 621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endCxn id="20525" idx="1"/>
          </p:cNvCxnSpPr>
          <p:nvPr/>
        </p:nvCxnSpPr>
        <p:spPr>
          <a:xfrm flipV="1">
            <a:off x="3261519" y="3648194"/>
            <a:ext cx="100423" cy="30868"/>
          </a:xfrm>
          <a:prstGeom prst="bentConnector3">
            <a:avLst>
              <a:gd name="adj1" fmla="val 1063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cxnSpLocks/>
            <a:stCxn id="20509" idx="2"/>
          </p:cNvCxnSpPr>
          <p:nvPr/>
        </p:nvCxnSpPr>
        <p:spPr>
          <a:xfrm rot="16200000" flipH="1">
            <a:off x="1741224" y="2592093"/>
            <a:ext cx="266470" cy="81292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endCxn id="74" idx="1"/>
          </p:cNvCxnSpPr>
          <p:nvPr/>
        </p:nvCxnSpPr>
        <p:spPr>
          <a:xfrm rot="16200000" flipH="1">
            <a:off x="318968" y="5105469"/>
            <a:ext cx="3132890" cy="22730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8" idx="1"/>
          </p:cNvCxnSpPr>
          <p:nvPr/>
        </p:nvCxnSpPr>
        <p:spPr>
          <a:xfrm flipV="1">
            <a:off x="1763437" y="3915997"/>
            <a:ext cx="79302" cy="12544"/>
          </a:xfrm>
          <a:prstGeom prst="bentConnector3">
            <a:avLst>
              <a:gd name="adj1" fmla="val 737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endCxn id="2" idx="1"/>
          </p:cNvCxnSpPr>
          <p:nvPr/>
        </p:nvCxnSpPr>
        <p:spPr>
          <a:xfrm>
            <a:off x="1779277" y="4465839"/>
            <a:ext cx="99682" cy="18467"/>
          </a:xfrm>
          <a:prstGeom prst="bentConnector3">
            <a:avLst>
              <a:gd name="adj1" fmla="val 10674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endCxn id="20511" idx="1"/>
          </p:cNvCxnSpPr>
          <p:nvPr/>
        </p:nvCxnSpPr>
        <p:spPr>
          <a:xfrm>
            <a:off x="1757671" y="4981315"/>
            <a:ext cx="158002" cy="33992"/>
          </a:xfrm>
          <a:prstGeom prst="bentConnector3">
            <a:avLst>
              <a:gd name="adj1" fmla="val 1036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endCxn id="43" idx="1"/>
          </p:cNvCxnSpPr>
          <p:nvPr/>
        </p:nvCxnSpPr>
        <p:spPr>
          <a:xfrm>
            <a:off x="1779277" y="5584018"/>
            <a:ext cx="127810" cy="9328"/>
          </a:xfrm>
          <a:prstGeom prst="bentConnector3">
            <a:avLst>
              <a:gd name="adj1" fmla="val 86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endCxn id="72" idx="1"/>
          </p:cNvCxnSpPr>
          <p:nvPr/>
        </p:nvCxnSpPr>
        <p:spPr>
          <a:xfrm>
            <a:off x="1778779" y="6175781"/>
            <a:ext cx="202330" cy="17465"/>
          </a:xfrm>
          <a:prstGeom prst="bentConnector3">
            <a:avLst>
              <a:gd name="adj1" fmla="val 965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0B55752C-912E-43DB-9BE9-AFF50EA0E157}"/>
              </a:ext>
            </a:extLst>
          </p:cNvPr>
          <p:cNvCxnSpPr>
            <a:cxnSpLocks/>
          </p:cNvCxnSpPr>
          <p:nvPr/>
        </p:nvCxnSpPr>
        <p:spPr>
          <a:xfrm rot="5400000">
            <a:off x="1068867" y="3495942"/>
            <a:ext cx="788658" cy="4939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CC0E4F5B-64BD-42AB-83D6-2CA69C381539}"/>
              </a:ext>
            </a:extLst>
          </p:cNvPr>
          <p:cNvCxnSpPr>
            <a:stCxn id="3" idx="3"/>
          </p:cNvCxnSpPr>
          <p:nvPr/>
        </p:nvCxnSpPr>
        <p:spPr>
          <a:xfrm flipV="1">
            <a:off x="1399828" y="3344253"/>
            <a:ext cx="120930" cy="18974"/>
          </a:xfrm>
          <a:prstGeom prst="bentConnector3">
            <a:avLst>
              <a:gd name="adj1" fmla="val 578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919DC01-1DE1-400A-BC29-CCB008654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3" y="1617946"/>
            <a:ext cx="1350860" cy="700005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72599F2-9F2F-5AEB-FF73-199ADAF63740}"/>
              </a:ext>
            </a:extLst>
          </p:cNvPr>
          <p:cNvCxnSpPr/>
          <p:nvPr/>
        </p:nvCxnSpPr>
        <p:spPr>
          <a:xfrm>
            <a:off x="5954717" y="3246529"/>
            <a:ext cx="8338" cy="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80DD5FB-9864-8F72-40EE-948322F7E906}"/>
              </a:ext>
            </a:extLst>
          </p:cNvPr>
          <p:cNvCxnSpPr>
            <a:cxnSpLocks/>
          </p:cNvCxnSpPr>
          <p:nvPr/>
        </p:nvCxnSpPr>
        <p:spPr>
          <a:xfrm flipH="1" flipV="1">
            <a:off x="5043739" y="4946864"/>
            <a:ext cx="578242" cy="9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E4813F9-73F3-E807-A205-C0137AC7E135}"/>
              </a:ext>
            </a:extLst>
          </p:cNvPr>
          <p:cNvCxnSpPr>
            <a:cxnSpLocks/>
          </p:cNvCxnSpPr>
          <p:nvPr/>
        </p:nvCxnSpPr>
        <p:spPr>
          <a:xfrm flipH="1" flipV="1">
            <a:off x="5091336" y="3678935"/>
            <a:ext cx="428128" cy="18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7B401CC-8F20-D08E-8153-5E025FE4E749}"/>
              </a:ext>
            </a:extLst>
          </p:cNvPr>
          <p:cNvCxnSpPr/>
          <p:nvPr/>
        </p:nvCxnSpPr>
        <p:spPr>
          <a:xfrm>
            <a:off x="6104336" y="2234630"/>
            <a:ext cx="0" cy="409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50"/>
          <p:cNvSpPr>
            <a:spLocks noGrp="1" noChangeArrowheads="1"/>
          </p:cNvSpPr>
          <p:nvPr>
            <p:ph type="title"/>
          </p:nvPr>
        </p:nvSpPr>
        <p:spPr>
          <a:xfrm>
            <a:off x="471488" y="311150"/>
            <a:ext cx="8475662" cy="2984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3200" dirty="0">
                <a:latin typeface="Garamond" panose="02020404030301010803" pitchFamily="18" charset="0"/>
              </a:rPr>
            </a:br>
            <a:endParaRPr lang="en-US" altLang="en-US" sz="3200" dirty="0">
              <a:latin typeface="Garamond" panose="02020404030301010803" pitchFamily="18" charset="0"/>
            </a:endParaRPr>
          </a:p>
        </p:txBody>
      </p:sp>
      <p:grpSp>
        <p:nvGrpSpPr>
          <p:cNvPr id="2" name="Organization Chart 18"/>
          <p:cNvGrpSpPr>
            <a:grpSpLocks noChangeAspect="1"/>
          </p:cNvGrpSpPr>
          <p:nvPr/>
        </p:nvGrpSpPr>
        <p:grpSpPr bwMode="auto">
          <a:xfrm>
            <a:off x="5014913" y="1905000"/>
            <a:ext cx="4159250" cy="5129213"/>
            <a:chOff x="1201" y="2064"/>
            <a:chExt cx="864" cy="288"/>
          </a:xfrm>
        </p:grpSpPr>
      </p:grpSp>
      <p:grpSp>
        <p:nvGrpSpPr>
          <p:cNvPr id="3" name="Organization Chart 64"/>
          <p:cNvGrpSpPr>
            <a:grpSpLocks noChangeAspect="1"/>
          </p:cNvGrpSpPr>
          <p:nvPr/>
        </p:nvGrpSpPr>
        <p:grpSpPr bwMode="auto">
          <a:xfrm>
            <a:off x="4862513" y="1828800"/>
            <a:ext cx="4162425" cy="2487613"/>
            <a:chOff x="1201" y="1952"/>
            <a:chExt cx="864" cy="288"/>
          </a:xfrm>
        </p:grpSpPr>
      </p:grpSp>
      <p:grpSp>
        <p:nvGrpSpPr>
          <p:cNvPr id="1035" name="Organization Chart 137"/>
          <p:cNvGrpSpPr>
            <a:grpSpLocks noChangeAspect="1"/>
          </p:cNvGrpSpPr>
          <p:nvPr/>
        </p:nvGrpSpPr>
        <p:grpSpPr bwMode="auto">
          <a:xfrm>
            <a:off x="205912" y="2039516"/>
            <a:ext cx="6027782" cy="3065226"/>
            <a:chOff x="509" y="1651"/>
            <a:chExt cx="1309" cy="1142"/>
          </a:xfrm>
        </p:grpSpPr>
        <p:sp>
          <p:nvSpPr>
            <p:cNvPr id="1046" name="_s2062"/>
            <p:cNvSpPr>
              <a:spLocks noChangeArrowheads="1"/>
            </p:cNvSpPr>
            <p:nvPr/>
          </p:nvSpPr>
          <p:spPr bwMode="auto">
            <a:xfrm>
              <a:off x="1364" y="1651"/>
              <a:ext cx="454" cy="23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Yetty Shobo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#00003</a:t>
              </a:r>
            </a:p>
          </p:txBody>
        </p:sp>
        <p:sp>
          <p:nvSpPr>
            <p:cNvPr id="1047" name="_s2063"/>
            <p:cNvSpPr>
              <a:spLocks noChangeArrowheads="1"/>
            </p:cNvSpPr>
            <p:nvPr/>
          </p:nvSpPr>
          <p:spPr bwMode="auto">
            <a:xfrm>
              <a:off x="757" y="2193"/>
              <a:ext cx="384" cy="2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Barbara Hodgdon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#00289</a:t>
              </a:r>
            </a:p>
          </p:txBody>
        </p:sp>
        <p:sp>
          <p:nvSpPr>
            <p:cNvPr id="1049" name="_s2066"/>
            <p:cNvSpPr>
              <a:spLocks noChangeArrowheads="1"/>
            </p:cNvSpPr>
            <p:nvPr/>
          </p:nvSpPr>
          <p:spPr bwMode="auto">
            <a:xfrm>
              <a:off x="509" y="2559"/>
              <a:ext cx="381" cy="23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Chris Coyle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Policy &amp; Planning Specialist 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#W0106</a:t>
              </a:r>
            </a:p>
          </p:txBody>
        </p:sp>
      </p:grpSp>
      <p:sp>
        <p:nvSpPr>
          <p:cNvPr id="1041" name="_s2068"/>
          <p:cNvSpPr>
            <a:spLocks noChangeArrowheads="1"/>
          </p:cNvSpPr>
          <p:nvPr/>
        </p:nvSpPr>
        <p:spPr bwMode="auto">
          <a:xfrm>
            <a:off x="4110006" y="3516080"/>
            <a:ext cx="1994330" cy="601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Rajana Siva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Data Analyst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#00350</a:t>
            </a:r>
          </a:p>
        </p:txBody>
      </p:sp>
      <p:pic>
        <p:nvPicPr>
          <p:cNvPr id="2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028627" y="228392"/>
            <a:ext cx="6151419" cy="718747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HEALTHCARE WORKFORCE DATA CENTER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175177" y="7162800"/>
            <a:ext cx="2629141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0" name="_s1059"/>
          <p:cNvSpPr>
            <a:spLocks noChangeArrowheads="1"/>
          </p:cNvSpPr>
          <p:nvPr/>
        </p:nvSpPr>
        <p:spPr bwMode="auto">
          <a:xfrm>
            <a:off x="1584665" y="1279966"/>
            <a:ext cx="1521911" cy="64362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Jim Jenkins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Chief Deputy Director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#00177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Elbow Connector 4"/>
          <p:cNvCxnSpPr>
            <a:stCxn id="30" idx="3"/>
            <a:endCxn id="1046" idx="1"/>
          </p:cNvCxnSpPr>
          <p:nvPr/>
        </p:nvCxnSpPr>
        <p:spPr>
          <a:xfrm>
            <a:off x="3106576" y="1601780"/>
            <a:ext cx="1036505" cy="751774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51143" y="7162800"/>
            <a:ext cx="590376" cy="413808"/>
          </a:xfrm>
        </p:spPr>
        <p:txBody>
          <a:bodyPr/>
          <a:lstStyle/>
          <a:p>
            <a:pPr>
              <a:defRPr/>
            </a:pPr>
            <a:fld id="{ED4F37F3-FE49-4715-8AC4-3FD43F33BD4F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cxnSp>
        <p:nvCxnSpPr>
          <p:cNvPr id="18" name="Elbow Connector 17"/>
          <p:cNvCxnSpPr>
            <a:endCxn id="1041" idx="0"/>
          </p:cNvCxnSpPr>
          <p:nvPr/>
        </p:nvCxnSpPr>
        <p:spPr>
          <a:xfrm rot="5400000">
            <a:off x="4910480" y="3319388"/>
            <a:ext cx="393383" cy="12700"/>
          </a:xfrm>
          <a:prstGeom prst="bentConnector3">
            <a:avLst>
              <a:gd name="adj1" fmla="val -74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endCxn id="1049" idx="3"/>
          </p:cNvCxnSpPr>
          <p:nvPr/>
        </p:nvCxnSpPr>
        <p:spPr>
          <a:xfrm rot="5400000">
            <a:off x="1769528" y="4297104"/>
            <a:ext cx="684442" cy="30275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4913654" y="2872642"/>
            <a:ext cx="387034" cy="12701"/>
          </a:xfrm>
          <a:prstGeom prst="bentConnector3">
            <a:avLst>
              <a:gd name="adj1" fmla="val 1028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- 3	    Wage – 1	Temp - 0                      Total - 4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941D35-2A4D-D9AA-7C88-8123E89B0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80" y="927713"/>
            <a:ext cx="1463167" cy="73768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DD4BC1-67EF-DF99-A908-0C1C8D8D706B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2345621" y="1923593"/>
            <a:ext cx="0" cy="1598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3" name="Organization Chart 5"/>
          <p:cNvGrpSpPr>
            <a:grpSpLocks noChangeAspect="1"/>
          </p:cNvGrpSpPr>
          <p:nvPr/>
        </p:nvGrpSpPr>
        <p:grpSpPr bwMode="auto">
          <a:xfrm>
            <a:off x="2297177" y="2133600"/>
            <a:ext cx="4936391" cy="2336293"/>
            <a:chOff x="2160" y="2298"/>
            <a:chExt cx="1099" cy="379"/>
          </a:xfrm>
        </p:grpSpPr>
        <p:sp>
          <p:nvSpPr>
            <p:cNvPr id="22545" name="_s2057"/>
            <p:cNvSpPr>
              <a:spLocks noChangeArrowheads="1"/>
            </p:cNvSpPr>
            <p:nvPr/>
          </p:nvSpPr>
          <p:spPr bwMode="auto">
            <a:xfrm>
              <a:off x="2438" y="2298"/>
              <a:ext cx="497" cy="13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Ashley Carter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PMP Program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#00164</a:t>
              </a:r>
            </a:p>
          </p:txBody>
        </p:sp>
        <p:sp>
          <p:nvSpPr>
            <p:cNvPr id="22547" name="_s2059"/>
            <p:cNvSpPr>
              <a:spLocks noChangeArrowheads="1"/>
            </p:cNvSpPr>
            <p:nvPr/>
          </p:nvSpPr>
          <p:spPr bwMode="auto">
            <a:xfrm>
              <a:off x="2160" y="2535"/>
              <a:ext cx="366" cy="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Desire Dickerson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#00234</a:t>
              </a:r>
            </a:p>
          </p:txBody>
        </p:sp>
        <p:sp>
          <p:nvSpPr>
            <p:cNvPr id="22548" name="_s2060"/>
            <p:cNvSpPr>
              <a:spLocks noChangeArrowheads="1"/>
            </p:cNvSpPr>
            <p:nvPr/>
          </p:nvSpPr>
          <p:spPr bwMode="auto">
            <a:xfrm>
              <a:off x="2893" y="2522"/>
              <a:ext cx="366" cy="15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Carolyn McKann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Deputy of Operations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 #00286</a:t>
              </a:r>
            </a:p>
          </p:txBody>
        </p:sp>
      </p:grpSp>
      <p:cxnSp>
        <p:nvCxnSpPr>
          <p:cNvPr id="22535" name="_s2055"/>
          <p:cNvCxnSpPr>
            <a:cxnSpLocks noChangeShapeType="1"/>
          </p:cNvCxnSpPr>
          <p:nvPr/>
        </p:nvCxnSpPr>
        <p:spPr bwMode="auto">
          <a:xfrm flipV="1">
            <a:off x="4635806" y="2936950"/>
            <a:ext cx="0" cy="269875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3028627" y="228392"/>
            <a:ext cx="6151419" cy="731435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PRESCRIPTION MONITORING PROGRAM (PMP)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88586" y="7209038"/>
            <a:ext cx="1929933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24" name="_s1059"/>
          <p:cNvSpPr>
            <a:spLocks noChangeArrowheads="1"/>
          </p:cNvSpPr>
          <p:nvPr/>
        </p:nvSpPr>
        <p:spPr bwMode="auto">
          <a:xfrm>
            <a:off x="1354770" y="1062119"/>
            <a:ext cx="1673857" cy="82625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Jim Jenkins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Chief Deputy Director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#00177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Elbow Connector 3"/>
          <p:cNvCxnSpPr>
            <a:stCxn id="24" idx="3"/>
            <a:endCxn id="22545" idx="0"/>
          </p:cNvCxnSpPr>
          <p:nvPr/>
        </p:nvCxnSpPr>
        <p:spPr>
          <a:xfrm>
            <a:off x="3028627" y="1475249"/>
            <a:ext cx="1633437" cy="658351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7620" y="7209038"/>
            <a:ext cx="590376" cy="413808"/>
          </a:xfrm>
        </p:spPr>
        <p:txBody>
          <a:bodyPr/>
          <a:lstStyle/>
          <a:p>
            <a:pPr>
              <a:defRPr/>
            </a:pPr>
            <a:fld id="{5A95AE74-C69D-43F0-B73D-49FE8EAE733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- 3	    Wage – 0	Temp - 0                      Total - 3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2B4B3A33-7637-4D51-ADD7-401BF6AAECD8}"/>
              </a:ext>
            </a:extLst>
          </p:cNvPr>
          <p:cNvCxnSpPr>
            <a:cxnSpLocks/>
            <a:endCxn id="22548" idx="0"/>
          </p:cNvCxnSpPr>
          <p:nvPr/>
        </p:nvCxnSpPr>
        <p:spPr>
          <a:xfrm rot="16200000" flipH="1">
            <a:off x="6210727" y="3313556"/>
            <a:ext cx="296801" cy="104915"/>
          </a:xfrm>
          <a:prstGeom prst="bentConnector3">
            <a:avLst>
              <a:gd name="adj1" fmla="val 981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B853110F-C8AB-4764-A2B2-FB0131B6520B}"/>
              </a:ext>
            </a:extLst>
          </p:cNvPr>
          <p:cNvCxnSpPr>
            <a:cxnSpLocks/>
            <a:endCxn id="22547" idx="0"/>
          </p:cNvCxnSpPr>
          <p:nvPr/>
        </p:nvCxnSpPr>
        <p:spPr>
          <a:xfrm rot="5400000">
            <a:off x="2906090" y="3381482"/>
            <a:ext cx="426143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8D936DE2-0931-E59F-CE5F-6AFFBDCA9302}"/>
              </a:ext>
            </a:extLst>
          </p:cNvPr>
          <p:cNvCxnSpPr>
            <a:cxnSpLocks/>
          </p:cNvCxnSpPr>
          <p:nvPr/>
        </p:nvCxnSpPr>
        <p:spPr>
          <a:xfrm>
            <a:off x="3147869" y="3206825"/>
            <a:ext cx="3132542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8E56D8B-C08B-4050-6C99-F212EF2B8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59" y="1990670"/>
            <a:ext cx="1463167" cy="73768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7" name="Organization Chart 125"/>
          <p:cNvGrpSpPr>
            <a:grpSpLocks noChangeAspect="1"/>
          </p:cNvGrpSpPr>
          <p:nvPr/>
        </p:nvGrpSpPr>
        <p:grpSpPr bwMode="auto">
          <a:xfrm>
            <a:off x="430286" y="1280168"/>
            <a:ext cx="8743345" cy="5020228"/>
            <a:chOff x="1194" y="1396"/>
            <a:chExt cx="4165" cy="3686"/>
          </a:xfrm>
        </p:grpSpPr>
        <p:cxnSp>
          <p:nvCxnSpPr>
            <p:cNvPr id="23577" name="_s10245"/>
            <p:cNvCxnSpPr>
              <a:cxnSpLocks noChangeShapeType="1"/>
              <a:stCxn id="23617" idx="3"/>
              <a:endCxn id="23598" idx="2"/>
            </p:cNvCxnSpPr>
            <p:nvPr/>
          </p:nvCxnSpPr>
          <p:spPr bwMode="auto">
            <a:xfrm flipV="1">
              <a:off x="4216" y="2971"/>
              <a:ext cx="165" cy="1245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8" name="_s10246"/>
            <p:cNvCxnSpPr>
              <a:cxnSpLocks noChangeShapeType="1"/>
              <a:stCxn id="23616" idx="1"/>
              <a:endCxn id="23598" idx="2"/>
            </p:cNvCxnSpPr>
            <p:nvPr/>
          </p:nvCxnSpPr>
          <p:spPr bwMode="auto">
            <a:xfrm rot="10800000">
              <a:off x="4381" y="2971"/>
              <a:ext cx="113" cy="868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9" name="_s10248"/>
            <p:cNvCxnSpPr>
              <a:cxnSpLocks noChangeShapeType="1"/>
              <a:stCxn id="23615" idx="1"/>
              <a:endCxn id="23597" idx="2"/>
            </p:cNvCxnSpPr>
            <p:nvPr/>
          </p:nvCxnSpPr>
          <p:spPr bwMode="auto">
            <a:xfrm rot="10800000">
              <a:off x="2128" y="2921"/>
              <a:ext cx="59" cy="1335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_s10250"/>
            <p:cNvCxnSpPr>
              <a:cxnSpLocks noChangeShapeType="1"/>
              <a:stCxn id="23613" idx="1"/>
              <a:endCxn id="23598" idx="2"/>
            </p:cNvCxnSpPr>
            <p:nvPr/>
          </p:nvCxnSpPr>
          <p:spPr bwMode="auto">
            <a:xfrm rot="10800000">
              <a:off x="4381" y="2971"/>
              <a:ext cx="135" cy="1245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_s10251"/>
            <p:cNvCxnSpPr>
              <a:cxnSpLocks noChangeShapeType="1"/>
              <a:stCxn id="23612" idx="3"/>
              <a:endCxn id="23598" idx="2"/>
            </p:cNvCxnSpPr>
            <p:nvPr/>
          </p:nvCxnSpPr>
          <p:spPr bwMode="auto">
            <a:xfrm flipV="1">
              <a:off x="4204" y="2971"/>
              <a:ext cx="177" cy="918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3" name="_s10253"/>
            <p:cNvCxnSpPr>
              <a:cxnSpLocks noChangeShapeType="1"/>
              <a:stCxn id="23610" idx="3"/>
              <a:endCxn id="23598" idx="2"/>
            </p:cNvCxnSpPr>
            <p:nvPr/>
          </p:nvCxnSpPr>
          <p:spPr bwMode="auto">
            <a:xfrm flipV="1">
              <a:off x="4223" y="2971"/>
              <a:ext cx="158" cy="574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4" name="_s10254"/>
            <p:cNvCxnSpPr>
              <a:cxnSpLocks noChangeShapeType="1"/>
              <a:stCxn id="23609" idx="1"/>
              <a:endCxn id="23598" idx="2"/>
            </p:cNvCxnSpPr>
            <p:nvPr/>
          </p:nvCxnSpPr>
          <p:spPr bwMode="auto">
            <a:xfrm rot="10800000">
              <a:off x="4381" y="2971"/>
              <a:ext cx="115" cy="200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5" name="_s10255"/>
            <p:cNvCxnSpPr>
              <a:cxnSpLocks noChangeShapeType="1"/>
              <a:stCxn id="23608" idx="3"/>
              <a:endCxn id="23597" idx="2"/>
            </p:cNvCxnSpPr>
            <p:nvPr/>
          </p:nvCxnSpPr>
          <p:spPr bwMode="auto">
            <a:xfrm flipV="1">
              <a:off x="2056" y="2921"/>
              <a:ext cx="72" cy="1051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6" name="_s10256"/>
            <p:cNvCxnSpPr>
              <a:cxnSpLocks noChangeShapeType="1"/>
              <a:stCxn id="23607" idx="1"/>
              <a:endCxn id="23597" idx="2"/>
            </p:cNvCxnSpPr>
            <p:nvPr/>
          </p:nvCxnSpPr>
          <p:spPr bwMode="auto">
            <a:xfrm rot="10800000">
              <a:off x="2128" y="2921"/>
              <a:ext cx="72" cy="939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0" name="_s10260"/>
            <p:cNvCxnSpPr>
              <a:cxnSpLocks noChangeShapeType="1"/>
              <a:stCxn id="23603" idx="1"/>
              <a:endCxn id="23597" idx="2"/>
            </p:cNvCxnSpPr>
            <p:nvPr/>
          </p:nvCxnSpPr>
          <p:spPr bwMode="auto">
            <a:xfrm rot="10800000">
              <a:off x="2128" y="2921"/>
              <a:ext cx="77" cy="611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1" name="_s10261"/>
            <p:cNvCxnSpPr>
              <a:cxnSpLocks noChangeShapeType="1"/>
              <a:stCxn id="23602" idx="3"/>
              <a:endCxn id="23598" idx="2"/>
            </p:cNvCxnSpPr>
            <p:nvPr/>
          </p:nvCxnSpPr>
          <p:spPr bwMode="auto">
            <a:xfrm flipV="1">
              <a:off x="4231" y="2971"/>
              <a:ext cx="150" cy="224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2" name="_s10262"/>
            <p:cNvCxnSpPr>
              <a:cxnSpLocks noChangeShapeType="1"/>
              <a:stCxn id="23601" idx="3"/>
              <a:endCxn id="23597" idx="2"/>
            </p:cNvCxnSpPr>
            <p:nvPr/>
          </p:nvCxnSpPr>
          <p:spPr bwMode="auto">
            <a:xfrm flipV="1">
              <a:off x="2058" y="2921"/>
              <a:ext cx="70" cy="236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96" name="_s10267"/>
            <p:cNvSpPr>
              <a:spLocks noChangeArrowheads="1"/>
            </p:cNvSpPr>
            <p:nvPr/>
          </p:nvSpPr>
          <p:spPr bwMode="auto">
            <a:xfrm>
              <a:off x="2946" y="1396"/>
              <a:ext cx="693" cy="4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James Banning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Division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#00031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597" name="_s10268"/>
            <p:cNvSpPr>
              <a:spLocks noChangeArrowheads="1"/>
            </p:cNvSpPr>
            <p:nvPr/>
          </p:nvSpPr>
          <p:spPr bwMode="auto">
            <a:xfrm>
              <a:off x="1712" y="2522"/>
              <a:ext cx="831" cy="3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Lorraine McGehee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#00057 </a:t>
              </a:r>
            </a:p>
          </p:txBody>
        </p:sp>
        <p:sp>
          <p:nvSpPr>
            <p:cNvPr id="23598" name="_s10269"/>
            <p:cNvSpPr>
              <a:spLocks noChangeArrowheads="1"/>
            </p:cNvSpPr>
            <p:nvPr/>
          </p:nvSpPr>
          <p:spPr bwMode="auto">
            <a:xfrm>
              <a:off x="4027" y="2557"/>
              <a:ext cx="708" cy="41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Julia Bennett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#00231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23599" name="_s10270"/>
            <p:cNvSpPr>
              <a:spLocks noChangeArrowheads="1"/>
            </p:cNvSpPr>
            <p:nvPr/>
          </p:nvSpPr>
          <p:spPr bwMode="auto">
            <a:xfrm>
              <a:off x="3792" y="1478"/>
              <a:ext cx="665" cy="4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Susan Brooks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General Admin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Supervisor 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#00026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0" name="_s10271"/>
            <p:cNvSpPr>
              <a:spLocks noChangeArrowheads="1"/>
            </p:cNvSpPr>
            <p:nvPr/>
          </p:nvSpPr>
          <p:spPr bwMode="auto">
            <a:xfrm>
              <a:off x="4529" y="1554"/>
              <a:ext cx="681" cy="3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Genette Carey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Office Spec III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#00179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1" name="_s10272"/>
            <p:cNvSpPr>
              <a:spLocks noChangeArrowheads="1"/>
            </p:cNvSpPr>
            <p:nvPr/>
          </p:nvSpPr>
          <p:spPr bwMode="auto">
            <a:xfrm>
              <a:off x="1194" y="2986"/>
              <a:ext cx="864" cy="34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Vacant #00271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2" name="_s10273"/>
            <p:cNvSpPr>
              <a:spLocks noChangeArrowheads="1"/>
            </p:cNvSpPr>
            <p:nvPr/>
          </p:nvSpPr>
          <p:spPr bwMode="auto">
            <a:xfrm>
              <a:off x="3341" y="3052"/>
              <a:ext cx="890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Avi Efreom #00345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3" name="_s10274"/>
            <p:cNvSpPr>
              <a:spLocks noChangeArrowheads="1"/>
            </p:cNvSpPr>
            <p:nvPr/>
          </p:nvSpPr>
          <p:spPr bwMode="auto">
            <a:xfrm>
              <a:off x="2205" y="3399"/>
              <a:ext cx="863" cy="2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Carolann McNicol #00274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4" name="_s10275"/>
            <p:cNvSpPr>
              <a:spLocks noChangeArrowheads="1"/>
            </p:cNvSpPr>
            <p:nvPr/>
          </p:nvSpPr>
          <p:spPr bwMode="auto">
            <a:xfrm>
              <a:off x="3405" y="4801"/>
              <a:ext cx="863" cy="28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Melissa Armstrong #00240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5" name="_s10276"/>
            <p:cNvSpPr>
              <a:spLocks noChangeArrowheads="1"/>
            </p:cNvSpPr>
            <p:nvPr/>
          </p:nvSpPr>
          <p:spPr bwMode="auto">
            <a:xfrm>
              <a:off x="4511" y="4397"/>
              <a:ext cx="843" cy="28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Vacant #00270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6" name="_s10277"/>
            <p:cNvSpPr>
              <a:spLocks noChangeArrowheads="1"/>
            </p:cNvSpPr>
            <p:nvPr/>
          </p:nvSpPr>
          <p:spPr bwMode="auto">
            <a:xfrm>
              <a:off x="4496" y="3355"/>
              <a:ext cx="863" cy="27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Christine Corey #00333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7" name="_s10278"/>
            <p:cNvSpPr>
              <a:spLocks noChangeArrowheads="1"/>
            </p:cNvSpPr>
            <p:nvPr/>
          </p:nvSpPr>
          <p:spPr bwMode="auto">
            <a:xfrm>
              <a:off x="2200" y="3717"/>
              <a:ext cx="843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Lori Pound #00314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8" name="_s10279"/>
            <p:cNvSpPr>
              <a:spLocks noChangeArrowheads="1"/>
            </p:cNvSpPr>
            <p:nvPr/>
          </p:nvSpPr>
          <p:spPr bwMode="auto">
            <a:xfrm>
              <a:off x="1207" y="3806"/>
              <a:ext cx="849" cy="3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John Parsons #00337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9" name="_s10280"/>
            <p:cNvSpPr>
              <a:spLocks noChangeArrowheads="1"/>
            </p:cNvSpPr>
            <p:nvPr/>
          </p:nvSpPr>
          <p:spPr bwMode="auto">
            <a:xfrm>
              <a:off x="4496" y="3045"/>
              <a:ext cx="863" cy="25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Rebecca Ribley #00273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</p:txBody>
        </p:sp>
        <p:sp>
          <p:nvSpPr>
            <p:cNvPr id="23610" name="_s10281"/>
            <p:cNvSpPr>
              <a:spLocks noChangeArrowheads="1"/>
            </p:cNvSpPr>
            <p:nvPr/>
          </p:nvSpPr>
          <p:spPr bwMode="auto">
            <a:xfrm>
              <a:off x="3360" y="3418"/>
              <a:ext cx="863" cy="25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David Kazzie #00285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11" name="_s10282"/>
            <p:cNvSpPr>
              <a:spLocks noChangeArrowheads="1"/>
            </p:cNvSpPr>
            <p:nvPr/>
          </p:nvSpPr>
          <p:spPr bwMode="auto">
            <a:xfrm>
              <a:off x="1197" y="3423"/>
              <a:ext cx="863" cy="27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Scott Pearl #00070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12" name="_s10283"/>
            <p:cNvSpPr>
              <a:spLocks noChangeArrowheads="1"/>
            </p:cNvSpPr>
            <p:nvPr/>
          </p:nvSpPr>
          <p:spPr bwMode="auto">
            <a:xfrm>
              <a:off x="3341" y="3755"/>
              <a:ext cx="863" cy="26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Tammie Jones #00040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</p:txBody>
        </p:sp>
        <p:sp>
          <p:nvSpPr>
            <p:cNvPr id="23613" name="_s10284"/>
            <p:cNvSpPr>
              <a:spLocks noChangeArrowheads="1"/>
            </p:cNvSpPr>
            <p:nvPr/>
          </p:nvSpPr>
          <p:spPr bwMode="auto">
            <a:xfrm>
              <a:off x="4516" y="4082"/>
              <a:ext cx="805" cy="2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Claire Foley #00180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15" name="_s10286"/>
            <p:cNvSpPr>
              <a:spLocks noChangeArrowheads="1"/>
            </p:cNvSpPr>
            <p:nvPr/>
          </p:nvSpPr>
          <p:spPr bwMode="auto">
            <a:xfrm>
              <a:off x="2187" y="4104"/>
              <a:ext cx="843" cy="3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Tracy Robinson #00302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16" name="_s10288"/>
            <p:cNvSpPr>
              <a:spLocks noChangeArrowheads="1"/>
            </p:cNvSpPr>
            <p:nvPr/>
          </p:nvSpPr>
          <p:spPr bwMode="auto">
            <a:xfrm>
              <a:off x="4494" y="3687"/>
              <a:ext cx="843" cy="3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Emily Tatum #00182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17" name="_s10289"/>
            <p:cNvSpPr>
              <a:spLocks noChangeArrowheads="1"/>
            </p:cNvSpPr>
            <p:nvPr/>
          </p:nvSpPr>
          <p:spPr bwMode="auto">
            <a:xfrm>
              <a:off x="3353" y="4068"/>
              <a:ext cx="863" cy="2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Grace Stewart #00331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Hearing Legal Services Officer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3565" name="_s10286"/>
          <p:cNvSpPr>
            <a:spLocks noChangeArrowheads="1"/>
          </p:cNvSpPr>
          <p:nvPr/>
        </p:nvSpPr>
        <p:spPr bwMode="auto">
          <a:xfrm>
            <a:off x="4050356" y="2664002"/>
            <a:ext cx="1768867" cy="54040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Anthony Ortiz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Digital Case Analyst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#W0088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_s10279"/>
          <p:cNvSpPr>
            <a:spLocks noChangeArrowheads="1"/>
          </p:cNvSpPr>
          <p:nvPr/>
        </p:nvSpPr>
        <p:spPr bwMode="auto">
          <a:xfrm>
            <a:off x="431371" y="5106867"/>
            <a:ext cx="1812925" cy="417293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 #00279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_s10279"/>
          <p:cNvSpPr>
            <a:spLocks noChangeArrowheads="1"/>
          </p:cNvSpPr>
          <p:nvPr/>
        </p:nvSpPr>
        <p:spPr bwMode="auto">
          <a:xfrm>
            <a:off x="7384976" y="6371443"/>
            <a:ext cx="1801837" cy="51549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63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_s10274"/>
          <p:cNvSpPr>
            <a:spLocks noChangeArrowheads="1"/>
          </p:cNvSpPr>
          <p:nvPr/>
        </p:nvSpPr>
        <p:spPr bwMode="auto">
          <a:xfrm>
            <a:off x="2552145" y="3410609"/>
            <a:ext cx="1792288" cy="4437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Shevaun Roukous #00344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3572" name="_s10274"/>
          <p:cNvSpPr>
            <a:spLocks noChangeArrowheads="1"/>
          </p:cNvSpPr>
          <p:nvPr/>
        </p:nvSpPr>
        <p:spPr bwMode="auto">
          <a:xfrm>
            <a:off x="4984084" y="5409261"/>
            <a:ext cx="1812944" cy="42944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Jessica Weber #00354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</p:txBody>
      </p:sp>
      <p:sp>
        <p:nvSpPr>
          <p:cNvPr id="23574" name="_s10279"/>
          <p:cNvSpPr>
            <a:spLocks noChangeArrowheads="1"/>
          </p:cNvSpPr>
          <p:nvPr/>
        </p:nvSpPr>
        <p:spPr bwMode="auto">
          <a:xfrm>
            <a:off x="430286" y="5668599"/>
            <a:ext cx="1812925" cy="4200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Rebecca Smith #00064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576" name="_s10261"/>
          <p:cNvCxnSpPr>
            <a:cxnSpLocks noChangeShapeType="1"/>
          </p:cNvCxnSpPr>
          <p:nvPr/>
        </p:nvCxnSpPr>
        <p:spPr bwMode="auto">
          <a:xfrm>
            <a:off x="6782594" y="5610556"/>
            <a:ext cx="337976" cy="12700"/>
          </a:xfrm>
          <a:prstGeom prst="bentConnector3">
            <a:avLst>
              <a:gd name="adj1" fmla="val 95819"/>
            </a:avLst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2"/>
          <p:cNvSpPr txBox="1">
            <a:spLocks noChangeArrowheads="1"/>
          </p:cNvSpPr>
          <p:nvPr/>
        </p:nvSpPr>
        <p:spPr bwMode="auto">
          <a:xfrm>
            <a:off x="3028627" y="228393"/>
            <a:ext cx="6151419" cy="61624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ADMINISTRATIVE PROCEEDINGS DIVISION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2235" y="7237215"/>
            <a:ext cx="2249909" cy="413808"/>
          </a:xfrm>
        </p:spPr>
        <p:txBody>
          <a:bodyPr/>
          <a:lstStyle/>
          <a:p>
            <a:pPr>
              <a:defRPr/>
            </a:pPr>
            <a:r>
              <a:rPr lang="en-US" sz="1000"/>
              <a:t>Updated November6, 2023</a:t>
            </a:r>
            <a:endParaRPr lang="en-US" sz="1000" dirty="0"/>
          </a:p>
        </p:txBody>
      </p:sp>
      <p:sp>
        <p:nvSpPr>
          <p:cNvPr id="69" name="_s1047"/>
          <p:cNvSpPr>
            <a:spLocks noChangeArrowheads="1"/>
          </p:cNvSpPr>
          <p:nvPr/>
        </p:nvSpPr>
        <p:spPr bwMode="auto">
          <a:xfrm>
            <a:off x="1982193" y="1067772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6" name="Elbow Connector 5"/>
          <p:cNvCxnSpPr>
            <a:stCxn id="69" idx="3"/>
            <a:endCxn id="23596" idx="1"/>
          </p:cNvCxnSpPr>
          <p:nvPr/>
        </p:nvCxnSpPr>
        <p:spPr>
          <a:xfrm>
            <a:off x="3506193" y="1398173"/>
            <a:ext cx="601966" cy="198654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560" name="Elbow Connector 23559"/>
          <p:cNvCxnSpPr>
            <a:stCxn id="23596" idx="2"/>
            <a:endCxn id="23597" idx="0"/>
          </p:cNvCxnSpPr>
          <p:nvPr/>
        </p:nvCxnSpPr>
        <p:spPr>
          <a:xfrm rot="5400000">
            <a:off x="3162608" y="1140808"/>
            <a:ext cx="900263" cy="2445617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562" name="Elbow Connector 23561"/>
          <p:cNvCxnSpPr>
            <a:endCxn id="23598" idx="0"/>
          </p:cNvCxnSpPr>
          <p:nvPr/>
        </p:nvCxnSpPr>
        <p:spPr>
          <a:xfrm>
            <a:off x="4835546" y="2360891"/>
            <a:ext cx="2285026" cy="500526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Elbow Connector 2"/>
          <p:cNvCxnSpPr>
            <a:cxnSpLocks/>
            <a:stCxn id="23596" idx="3"/>
            <a:endCxn id="23599" idx="1"/>
          </p:cNvCxnSpPr>
          <p:nvPr/>
        </p:nvCxnSpPr>
        <p:spPr>
          <a:xfrm>
            <a:off x="5562934" y="1596827"/>
            <a:ext cx="321184" cy="81718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cxnSpLocks/>
            <a:stCxn id="23599" idx="3"/>
            <a:endCxn id="23600" idx="1"/>
          </p:cNvCxnSpPr>
          <p:nvPr/>
        </p:nvCxnSpPr>
        <p:spPr>
          <a:xfrm>
            <a:off x="7280114" y="1678545"/>
            <a:ext cx="151146" cy="77633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209825" y="5286230"/>
            <a:ext cx="195848" cy="0"/>
          </a:xfrm>
          <a:prstGeom prst="line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_s10260"/>
          <p:cNvCxnSpPr>
            <a:cxnSpLocks noChangeShapeType="1"/>
            <a:stCxn id="23571" idx="1"/>
          </p:cNvCxnSpPr>
          <p:nvPr/>
        </p:nvCxnSpPr>
        <p:spPr bwMode="auto">
          <a:xfrm rot="10800000">
            <a:off x="2389609" y="3344326"/>
            <a:ext cx="162536" cy="288138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Elbow Connector 6"/>
          <p:cNvCxnSpPr/>
          <p:nvPr/>
        </p:nvCxnSpPr>
        <p:spPr>
          <a:xfrm rot="5400000">
            <a:off x="6810013" y="5731143"/>
            <a:ext cx="621115" cy="12700"/>
          </a:xfrm>
          <a:prstGeom prst="bentConnector3">
            <a:avLst>
              <a:gd name="adj1" fmla="val 93408"/>
            </a:avLst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570146" y="5500398"/>
            <a:ext cx="1893462" cy="361468"/>
          </a:xfrm>
          <a:prstGeom prst="round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Anne Joseph #00288</a:t>
            </a:r>
          </a:p>
          <a:p>
            <a:pPr algn="ctr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</p:txBody>
      </p:sp>
      <p:cxnSp>
        <p:nvCxnSpPr>
          <p:cNvPr id="24" name="Elbow Connector 23"/>
          <p:cNvCxnSpPr>
            <a:endCxn id="23605" idx="1"/>
          </p:cNvCxnSpPr>
          <p:nvPr/>
        </p:nvCxnSpPr>
        <p:spPr>
          <a:xfrm rot="16200000" flipH="1">
            <a:off x="6999166" y="5167684"/>
            <a:ext cx="519104" cy="269510"/>
          </a:xfrm>
          <a:prstGeom prst="bentConnector2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2149" y="7237215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cxnSp>
        <p:nvCxnSpPr>
          <p:cNvPr id="8" name="Elbow Connector 7"/>
          <p:cNvCxnSpPr>
            <a:endCxn id="23570" idx="1"/>
          </p:cNvCxnSpPr>
          <p:nvPr/>
        </p:nvCxnSpPr>
        <p:spPr>
          <a:xfrm rot="16200000" flipH="1">
            <a:off x="6925721" y="6169932"/>
            <a:ext cx="653109" cy="26540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endCxn id="23606" idx="1"/>
          </p:cNvCxnSpPr>
          <p:nvPr/>
        </p:nvCxnSpPr>
        <p:spPr>
          <a:xfrm flipV="1">
            <a:off x="7050299" y="4138268"/>
            <a:ext cx="311686" cy="75588"/>
          </a:xfrm>
          <a:prstGeom prst="bentConnector3">
            <a:avLst>
              <a:gd name="adj1" fmla="val 983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23604" idx="3"/>
          </p:cNvCxnSpPr>
          <p:nvPr/>
        </p:nvCxnSpPr>
        <p:spPr>
          <a:xfrm flipV="1">
            <a:off x="6883357" y="6068265"/>
            <a:ext cx="235166" cy="41086"/>
          </a:xfrm>
          <a:prstGeom prst="bentConnector3">
            <a:avLst>
              <a:gd name="adj1" fmla="val 1003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3611" idx="3"/>
          </p:cNvCxnSpPr>
          <p:nvPr/>
        </p:nvCxnSpPr>
        <p:spPr>
          <a:xfrm flipV="1">
            <a:off x="2248229" y="4191084"/>
            <a:ext cx="138551" cy="36774"/>
          </a:xfrm>
          <a:prstGeom prst="bentConnector3">
            <a:avLst>
              <a:gd name="adj1" fmla="val 888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endCxn id="13" idx="1"/>
          </p:cNvCxnSpPr>
          <p:nvPr/>
        </p:nvCxnSpPr>
        <p:spPr>
          <a:xfrm flipV="1">
            <a:off x="2388562" y="5681132"/>
            <a:ext cx="181584" cy="57852"/>
          </a:xfrm>
          <a:prstGeom prst="bentConnector3">
            <a:avLst>
              <a:gd name="adj1" fmla="val 1033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3574" idx="3"/>
          </p:cNvCxnSpPr>
          <p:nvPr/>
        </p:nvCxnSpPr>
        <p:spPr>
          <a:xfrm>
            <a:off x="2243211" y="5878643"/>
            <a:ext cx="132140" cy="71964"/>
          </a:xfrm>
          <a:prstGeom prst="bentConnector3">
            <a:avLst>
              <a:gd name="adj1" fmla="val 1151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- 27	    Wage – 2	Temp - 0                      Total - 29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384976" y="5803301"/>
            <a:ext cx="1896343" cy="426047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Christine Andreoli #00386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Hearing Legal Services Officer II</a:t>
            </a:r>
          </a:p>
        </p:txBody>
      </p:sp>
      <p:cxnSp>
        <p:nvCxnSpPr>
          <p:cNvPr id="40" name="Elbow Connector 39"/>
          <p:cNvCxnSpPr>
            <a:cxnSpLocks/>
            <a:endCxn id="38" idx="1"/>
          </p:cNvCxnSpPr>
          <p:nvPr/>
        </p:nvCxnSpPr>
        <p:spPr>
          <a:xfrm flipV="1">
            <a:off x="7120570" y="6016325"/>
            <a:ext cx="264406" cy="31726"/>
          </a:xfrm>
          <a:prstGeom prst="bentConnector3">
            <a:avLst>
              <a:gd name="adj1" fmla="val 1004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cxnSpLocks/>
          </p:cNvCxnSpPr>
          <p:nvPr/>
        </p:nvCxnSpPr>
        <p:spPr>
          <a:xfrm rot="16200000" flipH="1">
            <a:off x="1992587" y="5496076"/>
            <a:ext cx="807278" cy="1889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6C24BA2-756B-4BBE-86B8-40F828DEB241}"/>
              </a:ext>
            </a:extLst>
          </p:cNvPr>
          <p:cNvCxnSpPr>
            <a:endCxn id="23565" idx="0"/>
          </p:cNvCxnSpPr>
          <p:nvPr/>
        </p:nvCxnSpPr>
        <p:spPr>
          <a:xfrm rot="16200000" flipH="1">
            <a:off x="4724091" y="2453302"/>
            <a:ext cx="322155" cy="99244"/>
          </a:xfrm>
          <a:prstGeom prst="bentConnector3">
            <a:avLst>
              <a:gd name="adj1" fmla="val 9730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6D76528-6E48-A36A-E9B1-C044F3A74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43" y="990113"/>
            <a:ext cx="1463167" cy="73768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1" name="Organization Chart 274"/>
          <p:cNvGrpSpPr>
            <a:grpSpLocks noChangeAspect="1"/>
          </p:cNvGrpSpPr>
          <p:nvPr/>
        </p:nvGrpSpPr>
        <p:grpSpPr bwMode="auto">
          <a:xfrm>
            <a:off x="3870201" y="1151402"/>
            <a:ext cx="4483778" cy="4623984"/>
            <a:chOff x="4306" y="1874"/>
            <a:chExt cx="3486" cy="2869"/>
          </a:xfrm>
        </p:grpSpPr>
        <p:sp>
          <p:nvSpPr>
            <p:cNvPr id="24640" name="_s11298"/>
            <p:cNvSpPr>
              <a:spLocks noChangeArrowheads="1"/>
            </p:cNvSpPr>
            <p:nvPr/>
          </p:nvSpPr>
          <p:spPr bwMode="auto">
            <a:xfrm>
              <a:off x="4510" y="1874"/>
              <a:ext cx="1123" cy="191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824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Vacant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Enforcement Director #00106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824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42" name="_s11304"/>
            <p:cNvSpPr>
              <a:spLocks noChangeArrowheads="1"/>
            </p:cNvSpPr>
            <p:nvPr/>
          </p:nvSpPr>
          <p:spPr bwMode="auto">
            <a:xfrm>
              <a:off x="5578" y="3526"/>
              <a:ext cx="963" cy="2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Marineth Kight #00114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</p:txBody>
        </p:sp>
        <p:sp>
          <p:nvSpPr>
            <p:cNvPr id="24643" name="_s11305"/>
            <p:cNvSpPr>
              <a:spLocks noChangeArrowheads="1"/>
            </p:cNvSpPr>
            <p:nvPr/>
          </p:nvSpPr>
          <p:spPr bwMode="auto">
            <a:xfrm>
              <a:off x="5553" y="4487"/>
              <a:ext cx="983" cy="2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Kim Williams #00203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</p:txBody>
        </p:sp>
        <p:sp>
          <p:nvSpPr>
            <p:cNvPr id="24644" name="_s11306"/>
            <p:cNvSpPr>
              <a:spLocks noChangeArrowheads="1"/>
            </p:cNvSpPr>
            <p:nvPr/>
          </p:nvSpPr>
          <p:spPr bwMode="auto">
            <a:xfrm>
              <a:off x="5561" y="3846"/>
              <a:ext cx="975" cy="23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Pamela Dolan #00170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</p:txBody>
        </p:sp>
        <p:sp>
          <p:nvSpPr>
            <p:cNvPr id="24645" name="_s11307"/>
            <p:cNvSpPr>
              <a:spLocks noChangeArrowheads="1"/>
            </p:cNvSpPr>
            <p:nvPr/>
          </p:nvSpPr>
          <p:spPr bwMode="auto">
            <a:xfrm>
              <a:off x="5574" y="4179"/>
              <a:ext cx="983" cy="2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Lisa Loudermlk #00204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</p:txBody>
        </p:sp>
        <p:sp>
          <p:nvSpPr>
            <p:cNvPr id="24648" name="_s11312"/>
            <p:cNvSpPr>
              <a:spLocks noChangeArrowheads="1"/>
            </p:cNvSpPr>
            <p:nvPr/>
          </p:nvSpPr>
          <p:spPr bwMode="auto">
            <a:xfrm>
              <a:off x="6866" y="3195"/>
              <a:ext cx="926" cy="2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Leslie Carleton #00099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49" name="_s11313"/>
            <p:cNvSpPr>
              <a:spLocks noChangeArrowheads="1"/>
            </p:cNvSpPr>
            <p:nvPr/>
          </p:nvSpPr>
          <p:spPr bwMode="auto">
            <a:xfrm>
              <a:off x="6866" y="3509"/>
              <a:ext cx="920" cy="2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Martha Spruill #00202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54" name="_s11318"/>
            <p:cNvSpPr>
              <a:spLocks noChangeArrowheads="1"/>
            </p:cNvSpPr>
            <p:nvPr/>
          </p:nvSpPr>
          <p:spPr bwMode="auto">
            <a:xfrm>
              <a:off x="6866" y="3798"/>
              <a:ext cx="919" cy="20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Angela Pearson #00259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55" name="_s11319"/>
            <p:cNvSpPr>
              <a:spLocks noChangeArrowheads="1"/>
            </p:cNvSpPr>
            <p:nvPr/>
          </p:nvSpPr>
          <p:spPr bwMode="auto">
            <a:xfrm>
              <a:off x="4306" y="2936"/>
              <a:ext cx="937" cy="25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Claudette Ellett #W0085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</a:t>
              </a:r>
            </a:p>
          </p:txBody>
        </p:sp>
        <p:sp>
          <p:nvSpPr>
            <p:cNvPr id="24658" name="_s11322"/>
            <p:cNvSpPr>
              <a:spLocks noChangeArrowheads="1"/>
            </p:cNvSpPr>
            <p:nvPr/>
          </p:nvSpPr>
          <p:spPr bwMode="auto">
            <a:xfrm>
              <a:off x="4315" y="3228"/>
              <a:ext cx="927" cy="25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Portia Pace #W0203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Admin &amp; Off Spec III</a:t>
              </a:r>
            </a:p>
          </p:txBody>
        </p:sp>
        <p:sp>
          <p:nvSpPr>
            <p:cNvPr id="24661" name="_s11326"/>
            <p:cNvSpPr>
              <a:spLocks noChangeArrowheads="1"/>
            </p:cNvSpPr>
            <p:nvPr/>
          </p:nvSpPr>
          <p:spPr bwMode="auto">
            <a:xfrm>
              <a:off x="6866" y="4076"/>
              <a:ext cx="906" cy="2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Jermial Gray #00075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4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588" name="_s11301"/>
          <p:cNvSpPr>
            <a:spLocks noChangeArrowheads="1"/>
          </p:cNvSpPr>
          <p:nvPr/>
        </p:nvSpPr>
        <p:spPr bwMode="auto">
          <a:xfrm>
            <a:off x="6187242" y="2231032"/>
            <a:ext cx="1129151" cy="38702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Josh Boggan #00107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Case Intake Manager</a:t>
            </a:r>
          </a:p>
        </p:txBody>
      </p:sp>
      <p:sp>
        <p:nvSpPr>
          <p:cNvPr id="24589" name="_s11325"/>
          <p:cNvSpPr>
            <a:spLocks noChangeArrowheads="1"/>
          </p:cNvSpPr>
          <p:nvPr/>
        </p:nvSpPr>
        <p:spPr bwMode="auto">
          <a:xfrm>
            <a:off x="6281886" y="1806158"/>
            <a:ext cx="913296" cy="379370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Case Intake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Processing</a:t>
            </a:r>
          </a:p>
        </p:txBody>
      </p:sp>
      <p:sp>
        <p:nvSpPr>
          <p:cNvPr id="24591" name="_s11303"/>
          <p:cNvSpPr>
            <a:spLocks noChangeArrowheads="1"/>
          </p:cNvSpPr>
          <p:nvPr/>
        </p:nvSpPr>
        <p:spPr bwMode="auto">
          <a:xfrm>
            <a:off x="2566564" y="2300475"/>
            <a:ext cx="1215798" cy="4759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Marcella Luna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QA/SD Manager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 #00340</a:t>
            </a:r>
          </a:p>
        </p:txBody>
      </p:sp>
      <p:sp>
        <p:nvSpPr>
          <p:cNvPr id="24593" name="_s11308"/>
          <p:cNvSpPr>
            <a:spLocks noChangeArrowheads="1"/>
          </p:cNvSpPr>
          <p:nvPr/>
        </p:nvSpPr>
        <p:spPr bwMode="auto">
          <a:xfrm>
            <a:off x="1331890" y="1859259"/>
            <a:ext cx="1126589" cy="355465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Inspections </a:t>
            </a:r>
          </a:p>
        </p:txBody>
      </p:sp>
      <p:sp>
        <p:nvSpPr>
          <p:cNvPr id="24600" name="_s11299"/>
          <p:cNvSpPr>
            <a:spLocks noChangeArrowheads="1"/>
          </p:cNvSpPr>
          <p:nvPr/>
        </p:nvSpPr>
        <p:spPr bwMode="auto">
          <a:xfrm>
            <a:off x="6859641" y="1234838"/>
            <a:ext cx="1255119" cy="3504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824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Pamela Twombly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Deputy Director #00308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24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604" name="_s11299"/>
          <p:cNvSpPr>
            <a:spLocks noChangeArrowheads="1"/>
          </p:cNvSpPr>
          <p:nvPr/>
        </p:nvSpPr>
        <p:spPr bwMode="auto">
          <a:xfrm>
            <a:off x="1185827" y="2336477"/>
            <a:ext cx="1126589" cy="5168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Melody Morton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Inspections Manager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#00051</a:t>
            </a:r>
          </a:p>
        </p:txBody>
      </p:sp>
      <p:sp>
        <p:nvSpPr>
          <p:cNvPr id="24609" name="_s11310"/>
          <p:cNvSpPr>
            <a:spLocks noChangeArrowheads="1"/>
          </p:cNvSpPr>
          <p:nvPr/>
        </p:nvSpPr>
        <p:spPr bwMode="auto">
          <a:xfrm>
            <a:off x="7162934" y="6444878"/>
            <a:ext cx="1166393" cy="37627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72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Sherry Gibson #W0042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613" name="_s11321"/>
          <p:cNvSpPr>
            <a:spLocks noChangeArrowheads="1"/>
          </p:cNvSpPr>
          <p:nvPr/>
        </p:nvSpPr>
        <p:spPr bwMode="auto">
          <a:xfrm>
            <a:off x="7136352" y="5937825"/>
            <a:ext cx="1174769" cy="40802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Lisa Johnson #W0140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 HlthCare Comp Spec II</a:t>
            </a:r>
          </a:p>
        </p:txBody>
      </p:sp>
      <p:pic>
        <p:nvPicPr>
          <p:cNvPr id="8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569192"/>
            <a:ext cx="2514690" cy="48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2"/>
          <p:cNvSpPr txBox="1">
            <a:spLocks noChangeArrowheads="1"/>
          </p:cNvSpPr>
          <p:nvPr/>
        </p:nvSpPr>
        <p:spPr bwMode="auto">
          <a:xfrm>
            <a:off x="3181817" y="561788"/>
            <a:ext cx="5590743" cy="505839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83105" tIns="41553" rIns="83105" bIns="4155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636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ENFORCEMENT - Part 1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175729" y="7017200"/>
            <a:ext cx="2402790" cy="376091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72560" y="7015624"/>
            <a:ext cx="417099" cy="376091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89" name="_s1047"/>
          <p:cNvSpPr>
            <a:spLocks noChangeArrowheads="1"/>
          </p:cNvSpPr>
          <p:nvPr/>
        </p:nvSpPr>
        <p:spPr bwMode="auto">
          <a:xfrm>
            <a:off x="1988078" y="1053975"/>
            <a:ext cx="1164452" cy="3120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Agency Director #00001</a:t>
            </a:r>
          </a:p>
        </p:txBody>
      </p:sp>
      <p:cxnSp>
        <p:nvCxnSpPr>
          <p:cNvPr id="5" name="Elbow Connector 4"/>
          <p:cNvCxnSpPr>
            <a:stCxn id="89" idx="3"/>
            <a:endCxn id="24640" idx="1"/>
          </p:cNvCxnSpPr>
          <p:nvPr/>
        </p:nvCxnSpPr>
        <p:spPr>
          <a:xfrm>
            <a:off x="3152530" y="1210017"/>
            <a:ext cx="980061" cy="95303"/>
          </a:xfrm>
          <a:prstGeom prst="bentConnector3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484575" y="3273720"/>
            <a:ext cx="1296951" cy="37421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Stephanie Stump #00366</a:t>
            </a:r>
          </a:p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Support Sprvr</a:t>
            </a:r>
          </a:p>
          <a:p>
            <a:pPr algn="ctr"/>
            <a:endParaRPr lang="en-US" sz="82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70076" y="3848730"/>
            <a:ext cx="1254794" cy="426976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Miles McCray #W0205</a:t>
            </a:r>
          </a:p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&amp; Office Spec III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70076" y="2289266"/>
            <a:ext cx="1301055" cy="417670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Operations Support</a:t>
            </a:r>
          </a:p>
        </p:txBody>
      </p:sp>
      <p:sp>
        <p:nvSpPr>
          <p:cNvPr id="102" name="_s55850"/>
          <p:cNvSpPr>
            <a:spLocks noChangeArrowheads="1"/>
          </p:cNvSpPr>
          <p:nvPr/>
        </p:nvSpPr>
        <p:spPr bwMode="auto">
          <a:xfrm>
            <a:off x="193420" y="2921542"/>
            <a:ext cx="1043752" cy="3589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Amy Branson #00166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3" name="_s55853"/>
          <p:cNvSpPr>
            <a:spLocks noChangeArrowheads="1"/>
          </p:cNvSpPr>
          <p:nvPr/>
        </p:nvSpPr>
        <p:spPr bwMode="auto">
          <a:xfrm>
            <a:off x="184573" y="3351703"/>
            <a:ext cx="1061443" cy="3298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Emily Buss #00049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4" name="_s55855"/>
          <p:cNvSpPr>
            <a:spLocks noChangeArrowheads="1"/>
          </p:cNvSpPr>
          <p:nvPr/>
        </p:nvSpPr>
        <p:spPr bwMode="auto">
          <a:xfrm>
            <a:off x="175728" y="3788301"/>
            <a:ext cx="1061443" cy="324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Srini Peddi #00048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5" name="_s55857"/>
          <p:cNvSpPr>
            <a:spLocks noChangeArrowheads="1"/>
          </p:cNvSpPr>
          <p:nvPr/>
        </p:nvSpPr>
        <p:spPr bwMode="auto">
          <a:xfrm>
            <a:off x="156178" y="4210876"/>
            <a:ext cx="1080994" cy="29337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Victoria McGhee #00315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6" name="_s55857"/>
          <p:cNvSpPr>
            <a:spLocks noChangeArrowheads="1"/>
          </p:cNvSpPr>
          <p:nvPr/>
        </p:nvSpPr>
        <p:spPr bwMode="auto">
          <a:xfrm>
            <a:off x="164396" y="4602160"/>
            <a:ext cx="1080064" cy="3116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Timothy Reilly #00060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7" name="_s55857"/>
          <p:cNvSpPr>
            <a:spLocks noChangeArrowheads="1"/>
          </p:cNvSpPr>
          <p:nvPr/>
        </p:nvSpPr>
        <p:spPr bwMode="auto">
          <a:xfrm>
            <a:off x="156178" y="5040596"/>
            <a:ext cx="1088282" cy="32515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Katrina Trelease #00336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8" name="_s55857"/>
          <p:cNvSpPr>
            <a:spLocks noChangeArrowheads="1"/>
          </p:cNvSpPr>
          <p:nvPr/>
        </p:nvSpPr>
        <p:spPr bwMode="auto">
          <a:xfrm>
            <a:off x="164397" y="5463658"/>
            <a:ext cx="1100242" cy="31180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Maria Damico #W0129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09" name="_s55738"/>
          <p:cNvSpPr>
            <a:spLocks noChangeArrowheads="1"/>
          </p:cNvSpPr>
          <p:nvPr/>
        </p:nvSpPr>
        <p:spPr bwMode="auto">
          <a:xfrm>
            <a:off x="156177" y="5896612"/>
            <a:ext cx="1144773" cy="34309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Vacant #W0015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Pharmacist I</a:t>
            </a:r>
          </a:p>
        </p:txBody>
      </p:sp>
      <p:sp>
        <p:nvSpPr>
          <p:cNvPr id="110" name="_s55863"/>
          <p:cNvSpPr>
            <a:spLocks noChangeArrowheads="1"/>
          </p:cNvSpPr>
          <p:nvPr/>
        </p:nvSpPr>
        <p:spPr bwMode="auto">
          <a:xfrm>
            <a:off x="1811384" y="2962153"/>
            <a:ext cx="1135930" cy="34254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Adina Pogue #00083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111" name="_s55865"/>
          <p:cNvSpPr>
            <a:spLocks noChangeArrowheads="1"/>
          </p:cNvSpPr>
          <p:nvPr/>
        </p:nvSpPr>
        <p:spPr bwMode="auto">
          <a:xfrm>
            <a:off x="1791015" y="3388853"/>
            <a:ext cx="1119170" cy="3499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Wendy Ashworth #00065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_s55867"/>
          <p:cNvSpPr>
            <a:spLocks noChangeArrowheads="1"/>
          </p:cNvSpPr>
          <p:nvPr/>
        </p:nvSpPr>
        <p:spPr bwMode="auto">
          <a:xfrm>
            <a:off x="1791016" y="3821525"/>
            <a:ext cx="1106135" cy="35912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Ronnie Houser #00084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_s55869"/>
          <p:cNvSpPr>
            <a:spLocks noChangeArrowheads="1"/>
          </p:cNvSpPr>
          <p:nvPr/>
        </p:nvSpPr>
        <p:spPr bwMode="auto">
          <a:xfrm>
            <a:off x="1778829" y="4260109"/>
            <a:ext cx="1118321" cy="3253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Andy Inge #00127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_s55857"/>
          <p:cNvSpPr>
            <a:spLocks noChangeArrowheads="1"/>
          </p:cNvSpPr>
          <p:nvPr/>
        </p:nvSpPr>
        <p:spPr bwMode="auto">
          <a:xfrm>
            <a:off x="1811383" y="4707059"/>
            <a:ext cx="1110157" cy="3335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Gary Pond #W0130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115" name="_s11308"/>
          <p:cNvSpPr>
            <a:spLocks noChangeArrowheads="1"/>
          </p:cNvSpPr>
          <p:nvPr/>
        </p:nvSpPr>
        <p:spPr bwMode="auto">
          <a:xfrm>
            <a:off x="2626474" y="1844259"/>
            <a:ext cx="1126589" cy="355465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Quality Assurance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Staff Development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555196" y="2778383"/>
            <a:ext cx="1340353" cy="371943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Case Processing Support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128299" y="2791750"/>
            <a:ext cx="1056550" cy="346981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Case Intake</a:t>
            </a:r>
          </a:p>
        </p:txBody>
      </p:sp>
      <p:sp>
        <p:nvSpPr>
          <p:cNvPr id="117" name="_s55730"/>
          <p:cNvSpPr>
            <a:spLocks noChangeArrowheads="1"/>
          </p:cNvSpPr>
          <p:nvPr/>
        </p:nvSpPr>
        <p:spPr bwMode="auto">
          <a:xfrm>
            <a:off x="7128299" y="5153960"/>
            <a:ext cx="1182822" cy="2990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Melissa Parsons  #00254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cxnSp>
        <p:nvCxnSpPr>
          <p:cNvPr id="9" name="Elbow Connector 8"/>
          <p:cNvCxnSpPr>
            <a:stCxn id="24640" idx="3"/>
            <a:endCxn id="24600" idx="1"/>
          </p:cNvCxnSpPr>
          <p:nvPr/>
        </p:nvCxnSpPr>
        <p:spPr>
          <a:xfrm>
            <a:off x="5577020" y="1305320"/>
            <a:ext cx="1282620" cy="10473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7799936" y="1861299"/>
            <a:ext cx="1389723" cy="544591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Investigative Regions and Resource Team</a:t>
            </a:r>
          </a:p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Part 2</a:t>
            </a:r>
          </a:p>
        </p:txBody>
      </p:sp>
      <p:cxnSp>
        <p:nvCxnSpPr>
          <p:cNvPr id="3" name="Elbow Connector 2"/>
          <p:cNvCxnSpPr/>
          <p:nvPr/>
        </p:nvCxnSpPr>
        <p:spPr>
          <a:xfrm rot="10800000">
            <a:off x="1811384" y="1561599"/>
            <a:ext cx="2843071" cy="263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16200000" flipH="1">
            <a:off x="4493608" y="1633619"/>
            <a:ext cx="339977" cy="18288"/>
          </a:xfrm>
          <a:prstGeom prst="bentConnector3">
            <a:avLst>
              <a:gd name="adj1" fmla="val 1011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115" idx="0"/>
          </p:cNvCxnSpPr>
          <p:nvPr/>
        </p:nvCxnSpPr>
        <p:spPr>
          <a:xfrm rot="16200000" flipH="1">
            <a:off x="3060805" y="1715294"/>
            <a:ext cx="242627" cy="15302"/>
          </a:xfrm>
          <a:prstGeom prst="bentConnector3">
            <a:avLst>
              <a:gd name="adj1" fmla="val -43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24593" idx="0"/>
          </p:cNvCxnSpPr>
          <p:nvPr/>
        </p:nvCxnSpPr>
        <p:spPr>
          <a:xfrm rot="16200000" flipH="1">
            <a:off x="1695834" y="1659906"/>
            <a:ext cx="297658" cy="101046"/>
          </a:xfrm>
          <a:prstGeom prst="bentConnector3">
            <a:avLst>
              <a:gd name="adj1" fmla="val 1022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24593" idx="2"/>
            <a:endCxn id="24604" idx="0"/>
          </p:cNvCxnSpPr>
          <p:nvPr/>
        </p:nvCxnSpPr>
        <p:spPr>
          <a:xfrm rot="5400000">
            <a:off x="1761278" y="2202568"/>
            <a:ext cx="121753" cy="146063"/>
          </a:xfrm>
          <a:prstGeom prst="bentConnector3">
            <a:avLst>
              <a:gd name="adj1" fmla="val 1025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109" idx="3"/>
          </p:cNvCxnSpPr>
          <p:nvPr/>
        </p:nvCxnSpPr>
        <p:spPr>
          <a:xfrm rot="5400000">
            <a:off x="-184258" y="4338513"/>
            <a:ext cx="3214854" cy="24443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02" idx="3"/>
            <a:endCxn id="110" idx="1"/>
          </p:cNvCxnSpPr>
          <p:nvPr/>
        </p:nvCxnSpPr>
        <p:spPr>
          <a:xfrm>
            <a:off x="1237172" y="3101004"/>
            <a:ext cx="574212" cy="32421"/>
          </a:xfrm>
          <a:prstGeom prst="bentConnector3">
            <a:avLst>
              <a:gd name="adj1" fmla="val 1009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03" idx="3"/>
            <a:endCxn id="111" idx="1"/>
          </p:cNvCxnSpPr>
          <p:nvPr/>
        </p:nvCxnSpPr>
        <p:spPr>
          <a:xfrm>
            <a:off x="1246016" y="3516646"/>
            <a:ext cx="545000" cy="47201"/>
          </a:xfrm>
          <a:prstGeom prst="bentConnector3">
            <a:avLst>
              <a:gd name="adj1" fmla="val 1003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04" idx="3"/>
            <a:endCxn id="112" idx="1"/>
          </p:cNvCxnSpPr>
          <p:nvPr/>
        </p:nvCxnSpPr>
        <p:spPr>
          <a:xfrm>
            <a:off x="1237171" y="3950633"/>
            <a:ext cx="553845" cy="50455"/>
          </a:xfrm>
          <a:prstGeom prst="bentConnector3">
            <a:avLst>
              <a:gd name="adj1" fmla="val 1011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5" idx="3"/>
            <a:endCxn id="113" idx="1"/>
          </p:cNvCxnSpPr>
          <p:nvPr/>
        </p:nvCxnSpPr>
        <p:spPr>
          <a:xfrm>
            <a:off x="1237171" y="4357563"/>
            <a:ext cx="541658" cy="65204"/>
          </a:xfrm>
          <a:prstGeom prst="bentConnector3">
            <a:avLst>
              <a:gd name="adj1" fmla="val 1006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6" idx="3"/>
          </p:cNvCxnSpPr>
          <p:nvPr/>
        </p:nvCxnSpPr>
        <p:spPr>
          <a:xfrm flipV="1">
            <a:off x="1244460" y="4707059"/>
            <a:ext cx="300930" cy="50905"/>
          </a:xfrm>
          <a:prstGeom prst="bentConnector3">
            <a:avLst>
              <a:gd name="adj1" fmla="val 986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endCxn id="114" idx="1"/>
          </p:cNvCxnSpPr>
          <p:nvPr/>
        </p:nvCxnSpPr>
        <p:spPr>
          <a:xfrm>
            <a:off x="1545389" y="4866384"/>
            <a:ext cx="265994" cy="7443"/>
          </a:xfrm>
          <a:prstGeom prst="bentConnector3">
            <a:avLst>
              <a:gd name="adj1" fmla="val 912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07" idx="3"/>
          </p:cNvCxnSpPr>
          <p:nvPr/>
        </p:nvCxnSpPr>
        <p:spPr>
          <a:xfrm flipV="1">
            <a:off x="1244460" y="5200262"/>
            <a:ext cx="300930" cy="2910"/>
          </a:xfrm>
          <a:prstGeom prst="bentConnector3">
            <a:avLst>
              <a:gd name="adj1" fmla="val 895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108" idx="3"/>
          </p:cNvCxnSpPr>
          <p:nvPr/>
        </p:nvCxnSpPr>
        <p:spPr>
          <a:xfrm>
            <a:off x="1264639" y="5619560"/>
            <a:ext cx="280750" cy="38172"/>
          </a:xfrm>
          <a:prstGeom prst="bentConnector3">
            <a:avLst>
              <a:gd name="adj1" fmla="val 1021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51" name="Elbow Connector 24650"/>
          <p:cNvCxnSpPr>
            <a:stCxn id="115" idx="2"/>
            <a:endCxn id="24591" idx="0"/>
          </p:cNvCxnSpPr>
          <p:nvPr/>
        </p:nvCxnSpPr>
        <p:spPr>
          <a:xfrm rot="5400000">
            <a:off x="3131742" y="2242448"/>
            <a:ext cx="100751" cy="15305"/>
          </a:xfrm>
          <a:prstGeom prst="bentConnector3">
            <a:avLst>
              <a:gd name="adj1" fmla="val 9538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67" name="Elbow Connector 24666"/>
          <p:cNvCxnSpPr>
            <a:stCxn id="24600" idx="2"/>
            <a:endCxn id="24589" idx="0"/>
          </p:cNvCxnSpPr>
          <p:nvPr/>
        </p:nvCxnSpPr>
        <p:spPr>
          <a:xfrm rot="5400000">
            <a:off x="7002426" y="1321383"/>
            <a:ext cx="220884" cy="74866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69" name="Elbow Connector 24668"/>
          <p:cNvCxnSpPr>
            <a:endCxn id="69" idx="0"/>
          </p:cNvCxnSpPr>
          <p:nvPr/>
        </p:nvCxnSpPr>
        <p:spPr>
          <a:xfrm>
            <a:off x="7498333" y="1699674"/>
            <a:ext cx="996465" cy="16162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73" name="Elbow Connector 24672"/>
          <p:cNvCxnSpPr>
            <a:stCxn id="24589" idx="2"/>
            <a:endCxn id="24588" idx="0"/>
          </p:cNvCxnSpPr>
          <p:nvPr/>
        </p:nvCxnSpPr>
        <p:spPr>
          <a:xfrm rot="16200000" flipH="1">
            <a:off x="6722424" y="2201638"/>
            <a:ext cx="45504" cy="132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76" name="Elbow Connector 24675"/>
          <p:cNvCxnSpPr>
            <a:stCxn id="24588" idx="2"/>
            <a:endCxn id="16" idx="0"/>
          </p:cNvCxnSpPr>
          <p:nvPr/>
        </p:nvCxnSpPr>
        <p:spPr>
          <a:xfrm rot="5400000">
            <a:off x="6408432" y="2434996"/>
            <a:ext cx="160329" cy="52644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80" name="Elbow Connector 24679"/>
          <p:cNvCxnSpPr>
            <a:endCxn id="116" idx="0"/>
          </p:cNvCxnSpPr>
          <p:nvPr/>
        </p:nvCxnSpPr>
        <p:spPr>
          <a:xfrm>
            <a:off x="6781526" y="2722637"/>
            <a:ext cx="875048" cy="6911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16" idx="2"/>
            <a:endCxn id="8" idx="0"/>
          </p:cNvCxnSpPr>
          <p:nvPr/>
        </p:nvCxnSpPr>
        <p:spPr>
          <a:xfrm rot="5400000">
            <a:off x="6117516" y="3165862"/>
            <a:ext cx="123393" cy="92322"/>
          </a:xfrm>
          <a:prstGeom prst="bentConnector3">
            <a:avLst>
              <a:gd name="adj1" fmla="val 94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8" idx="3"/>
            <a:endCxn id="24643" idx="3"/>
          </p:cNvCxnSpPr>
          <p:nvPr/>
        </p:nvCxnSpPr>
        <p:spPr>
          <a:xfrm flipH="1">
            <a:off x="6738482" y="3460827"/>
            <a:ext cx="43044" cy="2108261"/>
          </a:xfrm>
          <a:prstGeom prst="bentConnector3">
            <a:avLst>
              <a:gd name="adj1" fmla="val -389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24642" idx="3"/>
          </p:cNvCxnSpPr>
          <p:nvPr/>
        </p:nvCxnSpPr>
        <p:spPr>
          <a:xfrm>
            <a:off x="6744913" y="3992036"/>
            <a:ext cx="150636" cy="9053"/>
          </a:xfrm>
          <a:prstGeom prst="bentConnector3">
            <a:avLst>
              <a:gd name="adj1" fmla="val 1337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24644" idx="3"/>
          </p:cNvCxnSpPr>
          <p:nvPr/>
        </p:nvCxnSpPr>
        <p:spPr>
          <a:xfrm flipV="1">
            <a:off x="6738481" y="4504249"/>
            <a:ext cx="157069" cy="10784"/>
          </a:xfrm>
          <a:prstGeom prst="bentConnector3">
            <a:avLst>
              <a:gd name="adj1" fmla="val 1180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4645" idx="3"/>
          </p:cNvCxnSpPr>
          <p:nvPr/>
        </p:nvCxnSpPr>
        <p:spPr>
          <a:xfrm>
            <a:off x="6765493" y="5034808"/>
            <a:ext cx="130057" cy="5788"/>
          </a:xfrm>
          <a:prstGeom prst="bentConnector3">
            <a:avLst>
              <a:gd name="adj1" fmla="val 1545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062079" y="7253215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- 29	    Wage – 9	Temp - 0                      Total - 37</a:t>
            </a:r>
          </a:p>
        </p:txBody>
      </p:sp>
      <p:cxnSp>
        <p:nvCxnSpPr>
          <p:cNvPr id="31" name="Elbow Connector 30"/>
          <p:cNvCxnSpPr>
            <a:stCxn id="24648" idx="3"/>
            <a:endCxn id="24609" idx="3"/>
          </p:cNvCxnSpPr>
          <p:nvPr/>
        </p:nvCxnSpPr>
        <p:spPr>
          <a:xfrm flipH="1">
            <a:off x="8329327" y="3473870"/>
            <a:ext cx="24651" cy="3159145"/>
          </a:xfrm>
          <a:prstGeom prst="bentConnector3">
            <a:avLst>
              <a:gd name="adj1" fmla="val -927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16" idx="2"/>
            <a:endCxn id="24648" idx="0"/>
          </p:cNvCxnSpPr>
          <p:nvPr/>
        </p:nvCxnSpPr>
        <p:spPr>
          <a:xfrm rot="16200000" flipH="1">
            <a:off x="7636648" y="3158657"/>
            <a:ext cx="141734" cy="101882"/>
          </a:xfrm>
          <a:prstGeom prst="bentConnector3">
            <a:avLst>
              <a:gd name="adj1" fmla="val 1032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4649" idx="3"/>
          </p:cNvCxnSpPr>
          <p:nvPr/>
        </p:nvCxnSpPr>
        <p:spPr>
          <a:xfrm>
            <a:off x="8346260" y="3956576"/>
            <a:ext cx="240468" cy="19284"/>
          </a:xfrm>
          <a:prstGeom prst="bentConnector3">
            <a:avLst>
              <a:gd name="adj1" fmla="val 931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4654" idx="3"/>
          </p:cNvCxnSpPr>
          <p:nvPr/>
        </p:nvCxnSpPr>
        <p:spPr>
          <a:xfrm flipV="1">
            <a:off x="8344974" y="4390165"/>
            <a:ext cx="268671" cy="28971"/>
          </a:xfrm>
          <a:prstGeom prst="bentConnector3">
            <a:avLst>
              <a:gd name="adj1" fmla="val 921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24661" idx="3"/>
          </p:cNvCxnSpPr>
          <p:nvPr/>
        </p:nvCxnSpPr>
        <p:spPr>
          <a:xfrm flipV="1">
            <a:off x="8328253" y="4865082"/>
            <a:ext cx="258475" cy="10166"/>
          </a:xfrm>
          <a:prstGeom prst="bentConnector3">
            <a:avLst>
              <a:gd name="adj1" fmla="val 1010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17" idx="3"/>
          </p:cNvCxnSpPr>
          <p:nvPr/>
        </p:nvCxnSpPr>
        <p:spPr>
          <a:xfrm>
            <a:off x="8311121" y="5303497"/>
            <a:ext cx="302524" cy="12700"/>
          </a:xfrm>
          <a:prstGeom prst="bentConnector3">
            <a:avLst>
              <a:gd name="adj1" fmla="val 8739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4613" idx="3"/>
          </p:cNvCxnSpPr>
          <p:nvPr/>
        </p:nvCxnSpPr>
        <p:spPr>
          <a:xfrm flipV="1">
            <a:off x="8311121" y="6133283"/>
            <a:ext cx="275607" cy="8557"/>
          </a:xfrm>
          <a:prstGeom prst="bentConnector3">
            <a:avLst>
              <a:gd name="adj1" fmla="val 910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_s11323"/>
          <p:cNvSpPr>
            <a:spLocks noChangeArrowheads="1"/>
          </p:cNvSpPr>
          <p:nvPr/>
        </p:nvSpPr>
        <p:spPr bwMode="auto">
          <a:xfrm>
            <a:off x="3882183" y="1818390"/>
            <a:ext cx="1184153" cy="33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Alexis Green #00352</a:t>
            </a:r>
          </a:p>
          <a:p>
            <a:pPr algn="ctr" eaLnBrk="1" hangingPunct="1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Digital Inv Analyst</a:t>
            </a:r>
          </a:p>
          <a:p>
            <a:pPr algn="ctr" eaLnBrk="1" hangingPunct="1">
              <a:defRPr/>
            </a:pPr>
            <a:endParaRPr 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Elbow Connector 39"/>
          <p:cNvCxnSpPr>
            <a:stCxn id="6" idx="3"/>
          </p:cNvCxnSpPr>
          <p:nvPr/>
        </p:nvCxnSpPr>
        <p:spPr>
          <a:xfrm flipV="1">
            <a:off x="5124870" y="2057400"/>
            <a:ext cx="147255" cy="200481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24655" idx="3"/>
          </p:cNvCxnSpPr>
          <p:nvPr/>
        </p:nvCxnSpPr>
        <p:spPr>
          <a:xfrm>
            <a:off x="5075392" y="3064497"/>
            <a:ext cx="174798" cy="12700"/>
          </a:xfrm>
          <a:prstGeom prst="bentConnector3">
            <a:avLst>
              <a:gd name="adj1" fmla="val 9314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24658" idx="3"/>
          </p:cNvCxnSpPr>
          <p:nvPr/>
        </p:nvCxnSpPr>
        <p:spPr>
          <a:xfrm flipV="1">
            <a:off x="5074106" y="3538338"/>
            <a:ext cx="198019" cy="1"/>
          </a:xfrm>
          <a:prstGeom prst="bentConnector3">
            <a:avLst>
              <a:gd name="adj1" fmla="val 833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7110397" y="5528904"/>
            <a:ext cx="1249799" cy="34984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Michele Landry #00390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cxnSp>
        <p:nvCxnSpPr>
          <p:cNvPr id="19" name="Elbow Connector 18"/>
          <p:cNvCxnSpPr>
            <a:stCxn id="17" idx="3"/>
          </p:cNvCxnSpPr>
          <p:nvPr/>
        </p:nvCxnSpPr>
        <p:spPr>
          <a:xfrm flipV="1">
            <a:off x="8360196" y="5657732"/>
            <a:ext cx="226532" cy="46093"/>
          </a:xfrm>
          <a:prstGeom prst="bentConnector3">
            <a:avLst>
              <a:gd name="adj1" fmla="val 957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95" idx="3"/>
          </p:cNvCxnSpPr>
          <p:nvPr/>
        </p:nvCxnSpPr>
        <p:spPr>
          <a:xfrm>
            <a:off x="5066336" y="1987553"/>
            <a:ext cx="205789" cy="69847"/>
          </a:xfrm>
          <a:prstGeom prst="bentConnector3">
            <a:avLst>
              <a:gd name="adj1" fmla="val 1003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3"/>
          </p:cNvCxnSpPr>
          <p:nvPr/>
        </p:nvCxnSpPr>
        <p:spPr>
          <a:xfrm>
            <a:off x="5171131" y="2498101"/>
            <a:ext cx="100994" cy="16499"/>
          </a:xfrm>
          <a:prstGeom prst="bentConnector3">
            <a:avLst>
              <a:gd name="adj1" fmla="val 1060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588C3CA-6920-4A03-B4DA-0B129E4BD616}"/>
              </a:ext>
            </a:extLst>
          </p:cNvPr>
          <p:cNvSpPr/>
          <p:nvPr/>
        </p:nvSpPr>
        <p:spPr>
          <a:xfrm>
            <a:off x="5484413" y="5903936"/>
            <a:ext cx="1281079" cy="425192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Emma Frayser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Support Spec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#W0003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D7B3F91-9C05-400E-9E61-43536610669C}"/>
              </a:ext>
            </a:extLst>
          </p:cNvPr>
          <p:cNvCxnSpPr>
            <a:cxnSpLocks/>
          </p:cNvCxnSpPr>
          <p:nvPr/>
        </p:nvCxnSpPr>
        <p:spPr>
          <a:xfrm rot="5400000">
            <a:off x="6320843" y="6042215"/>
            <a:ext cx="1139790" cy="113169"/>
          </a:xfrm>
          <a:prstGeom prst="bentConnector3">
            <a:avLst>
              <a:gd name="adj1" fmla="val 977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EBC4DB7-33B0-AC51-4098-73B147CFCF4A}"/>
              </a:ext>
            </a:extLst>
          </p:cNvPr>
          <p:cNvCxnSpPr/>
          <p:nvPr/>
        </p:nvCxnSpPr>
        <p:spPr>
          <a:xfrm flipH="1" flipV="1">
            <a:off x="5038928" y="1459149"/>
            <a:ext cx="27408" cy="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1CE75A4B-3F64-310D-E7B7-8E2F97EDF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34" y="1074825"/>
            <a:ext cx="1444431" cy="728234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0BC220C-4F8B-43B8-BFAA-2571496E0BD8}"/>
              </a:ext>
            </a:extLst>
          </p:cNvPr>
          <p:cNvSpPr/>
          <p:nvPr/>
        </p:nvSpPr>
        <p:spPr>
          <a:xfrm>
            <a:off x="5540944" y="6444751"/>
            <a:ext cx="1292596" cy="33900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Alisse Collick #00402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Specialist </a:t>
            </a:r>
          </a:p>
        </p:txBody>
      </p:sp>
      <p:cxnSp>
        <p:nvCxnSpPr>
          <p:cNvPr id="24656" name="Straight Connector 24655">
            <a:extLst>
              <a:ext uri="{FF2B5EF4-FFF2-40B4-BE49-F238E27FC236}">
                <a16:creationId xmlns:a16="http://schemas.microsoft.com/office/drawing/2014/main" id="{BF4808D2-5F6D-46C6-50CC-CBEFEDEDCD2F}"/>
              </a:ext>
            </a:extLst>
          </p:cNvPr>
          <p:cNvCxnSpPr>
            <a:cxnSpLocks/>
          </p:cNvCxnSpPr>
          <p:nvPr/>
        </p:nvCxnSpPr>
        <p:spPr>
          <a:xfrm>
            <a:off x="6717351" y="6133283"/>
            <a:ext cx="229972" cy="8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799BD4D-51EB-E4F3-6C35-DD6E3798CB22}"/>
              </a:ext>
            </a:extLst>
          </p:cNvPr>
          <p:cNvSpPr/>
          <p:nvPr/>
        </p:nvSpPr>
        <p:spPr>
          <a:xfrm>
            <a:off x="5518892" y="6834178"/>
            <a:ext cx="1292596" cy="3880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Vacant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#00400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AOS III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1451EAB2-C21E-C788-8733-132A6352062B}"/>
              </a:ext>
            </a:extLst>
          </p:cNvPr>
          <p:cNvCxnSpPr>
            <a:cxnSpLocks/>
          </p:cNvCxnSpPr>
          <p:nvPr/>
        </p:nvCxnSpPr>
        <p:spPr>
          <a:xfrm rot="16200000" flipH="1">
            <a:off x="6705885" y="6853412"/>
            <a:ext cx="482878" cy="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2E0A854-3AF2-5571-C6F0-9DBE892CB3C5}"/>
              </a:ext>
            </a:extLst>
          </p:cNvPr>
          <p:cNvCxnSpPr>
            <a:cxnSpLocks/>
            <a:endCxn id="22" idx="3"/>
          </p:cNvCxnSpPr>
          <p:nvPr/>
        </p:nvCxnSpPr>
        <p:spPr>
          <a:xfrm flipH="1" flipV="1">
            <a:off x="6811488" y="7028209"/>
            <a:ext cx="113781" cy="58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64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367087" y="236539"/>
            <a:ext cx="5838031" cy="533400"/>
          </a:xfr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</a:rPr>
              <a:t>TABLE OF CONTENTS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471487" y="1066800"/>
            <a:ext cx="8733631" cy="6553200"/>
          </a:xfrm>
        </p:spPr>
        <p:txBody>
          <a:bodyPr>
            <a:noAutofit/>
          </a:bodyPr>
          <a:lstStyle/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3	Director’s Office				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4	Administrative &amp; Financial Services Division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5	Technology &amp; Business Services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6	Boards of Aud &amp; speech/optometry/veterinary medicine/health professions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7	Boards of Counseling/Psychology/Social Work (Behavioral Science Unit)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8	Dentistry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9	Boards of Funeral Dir &amp; Embalmers/Long Term Care Adm/Physical Therapy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10	Medicine (part 1)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11	Medicine (part 2)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12	Nursing (PART 1)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13	NURSING (PART 2)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14	NURSING (PART 3)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15	Pharmacy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16	Healthcare workforce data center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17	Prescription Monitoring Program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18	Administrative Proceedings Division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19	Enforcement (part 1)</a:t>
            </a:r>
          </a:p>
          <a:p>
            <a:pPr marL="742950" indent="-400050" eaLnBrk="1" hangingPunct="1">
              <a:buFont typeface="Wingdings" panose="05000000000000000000" pitchFamily="2" charset="2"/>
              <a:buChar char="v"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Slide 20	Enforcement (part 2)</a:t>
            </a: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614319" y="7232190"/>
            <a:ext cx="1799432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97868" y="7232190"/>
            <a:ext cx="590376" cy="413808"/>
          </a:xfrm>
        </p:spPr>
        <p:txBody>
          <a:bodyPr/>
          <a:lstStyle/>
          <a:p>
            <a:pPr>
              <a:defRPr/>
            </a:pPr>
            <a:fld id="{26206FFB-9DEE-4C16-A57B-E44248B1CC07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7" name="Organization Chart 374"/>
          <p:cNvGrpSpPr>
            <a:grpSpLocks noChangeAspect="1"/>
          </p:cNvGrpSpPr>
          <p:nvPr/>
        </p:nvGrpSpPr>
        <p:grpSpPr bwMode="auto">
          <a:xfrm>
            <a:off x="104281" y="2555026"/>
            <a:ext cx="5755065" cy="4309510"/>
            <a:chOff x="686" y="3437"/>
            <a:chExt cx="6181" cy="4716"/>
          </a:xfrm>
        </p:grpSpPr>
        <p:sp>
          <p:nvSpPr>
            <p:cNvPr id="25696" name="_s55690"/>
            <p:cNvSpPr>
              <a:spLocks noChangeArrowheads="1"/>
            </p:cNvSpPr>
            <p:nvPr/>
          </p:nvSpPr>
          <p:spPr bwMode="auto">
            <a:xfrm>
              <a:off x="5563" y="3437"/>
              <a:ext cx="1304" cy="33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Sherri Oliver #00012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697" name="_s55716"/>
            <p:cNvSpPr>
              <a:spLocks noChangeArrowheads="1"/>
            </p:cNvSpPr>
            <p:nvPr/>
          </p:nvSpPr>
          <p:spPr bwMode="auto">
            <a:xfrm>
              <a:off x="5563" y="3857"/>
              <a:ext cx="1294" cy="3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Kris Keilman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  #00132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698" name="_s55720"/>
            <p:cNvSpPr>
              <a:spLocks noChangeArrowheads="1"/>
            </p:cNvSpPr>
            <p:nvPr/>
          </p:nvSpPr>
          <p:spPr bwMode="auto">
            <a:xfrm>
              <a:off x="5530" y="4298"/>
              <a:ext cx="1286" cy="3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Christine Ludwig #00200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699" name="_s55722"/>
            <p:cNvSpPr>
              <a:spLocks noChangeArrowheads="1"/>
            </p:cNvSpPr>
            <p:nvPr/>
          </p:nvSpPr>
          <p:spPr bwMode="auto">
            <a:xfrm>
              <a:off x="5522" y="4789"/>
              <a:ext cx="1323" cy="37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Carol Steele #00215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0" name="_s55724"/>
            <p:cNvSpPr>
              <a:spLocks noChangeArrowheads="1"/>
            </p:cNvSpPr>
            <p:nvPr/>
          </p:nvSpPr>
          <p:spPr bwMode="auto">
            <a:xfrm>
              <a:off x="5550" y="5343"/>
              <a:ext cx="1293" cy="3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Robin Kleene #00235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1" name="_s55726"/>
            <p:cNvSpPr>
              <a:spLocks noChangeArrowheads="1"/>
            </p:cNvSpPr>
            <p:nvPr/>
          </p:nvSpPr>
          <p:spPr bwMode="auto">
            <a:xfrm>
              <a:off x="5539" y="5814"/>
              <a:ext cx="1293" cy="3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Amy Tanner  #00252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2" name="_s55728"/>
            <p:cNvSpPr>
              <a:spLocks noChangeArrowheads="1"/>
            </p:cNvSpPr>
            <p:nvPr/>
          </p:nvSpPr>
          <p:spPr bwMode="auto">
            <a:xfrm>
              <a:off x="5548" y="6288"/>
              <a:ext cx="1293" cy="3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David Cowras #00253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5" name="_s55742"/>
            <p:cNvSpPr>
              <a:spLocks noChangeArrowheads="1"/>
            </p:cNvSpPr>
            <p:nvPr/>
          </p:nvSpPr>
          <p:spPr bwMode="auto">
            <a:xfrm>
              <a:off x="3965" y="3509"/>
              <a:ext cx="1172" cy="3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Kelly Ashley #00081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0581" name="_s55744"/>
            <p:cNvSpPr>
              <a:spLocks noChangeArrowheads="1"/>
            </p:cNvSpPr>
            <p:nvPr/>
          </p:nvSpPr>
          <p:spPr bwMode="auto">
            <a:xfrm>
              <a:off x="3988" y="3929"/>
              <a:ext cx="1150" cy="3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207769" indent="-207769" algn="ctr">
                <a:defRPr/>
              </a:pPr>
              <a:r>
                <a:rPr 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Brittany Kitchen #00013</a:t>
              </a:r>
            </a:p>
            <a:p>
              <a:pPr algn="ctr" eaLnBrk="1" hangingPunct="1">
                <a:defRPr/>
              </a:pPr>
              <a:r>
                <a:rPr 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7" name="_s55746"/>
            <p:cNvSpPr>
              <a:spLocks noChangeArrowheads="1"/>
            </p:cNvSpPr>
            <p:nvPr/>
          </p:nvSpPr>
          <p:spPr bwMode="auto">
            <a:xfrm>
              <a:off x="3988" y="4400"/>
              <a:ext cx="1134" cy="3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Maria Joson #00104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8" name="_s55748"/>
            <p:cNvSpPr>
              <a:spLocks noChangeArrowheads="1"/>
            </p:cNvSpPr>
            <p:nvPr/>
          </p:nvSpPr>
          <p:spPr bwMode="auto">
            <a:xfrm>
              <a:off x="3982" y="4805"/>
              <a:ext cx="1118" cy="36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Stephen Shirley #00185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09" name="_s55750"/>
            <p:cNvSpPr>
              <a:spLocks noChangeArrowheads="1"/>
            </p:cNvSpPr>
            <p:nvPr/>
          </p:nvSpPr>
          <p:spPr bwMode="auto">
            <a:xfrm>
              <a:off x="3960" y="5289"/>
              <a:ext cx="1192" cy="34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Meghan Wingate #00199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0" name="_s55752"/>
            <p:cNvSpPr>
              <a:spLocks noChangeArrowheads="1"/>
            </p:cNvSpPr>
            <p:nvPr/>
          </p:nvSpPr>
          <p:spPr bwMode="auto">
            <a:xfrm>
              <a:off x="3967" y="5767"/>
              <a:ext cx="1155" cy="3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Kimberly Martin #00214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1" name="_s55754"/>
            <p:cNvSpPr>
              <a:spLocks noChangeArrowheads="1"/>
            </p:cNvSpPr>
            <p:nvPr/>
          </p:nvSpPr>
          <p:spPr bwMode="auto">
            <a:xfrm>
              <a:off x="3892" y="6197"/>
              <a:ext cx="1230" cy="34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Vacant #00236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2" name="_s55756"/>
            <p:cNvSpPr>
              <a:spLocks noChangeArrowheads="1"/>
            </p:cNvSpPr>
            <p:nvPr/>
          </p:nvSpPr>
          <p:spPr bwMode="auto">
            <a:xfrm>
              <a:off x="3985" y="6645"/>
              <a:ext cx="1188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Jay Paff #00250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3" name="_s55758"/>
            <p:cNvSpPr>
              <a:spLocks noChangeArrowheads="1"/>
            </p:cNvSpPr>
            <p:nvPr/>
          </p:nvSpPr>
          <p:spPr bwMode="auto">
            <a:xfrm>
              <a:off x="3987" y="7096"/>
              <a:ext cx="1152" cy="37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Daniel Love #00251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4" name="_s55770"/>
            <p:cNvSpPr>
              <a:spLocks noChangeArrowheads="1"/>
            </p:cNvSpPr>
            <p:nvPr/>
          </p:nvSpPr>
          <p:spPr bwMode="auto">
            <a:xfrm>
              <a:off x="720" y="3535"/>
              <a:ext cx="1207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Steven Keene #00186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5" name="_s55772"/>
            <p:cNvSpPr>
              <a:spLocks noChangeArrowheads="1"/>
            </p:cNvSpPr>
            <p:nvPr/>
          </p:nvSpPr>
          <p:spPr bwMode="auto">
            <a:xfrm>
              <a:off x="720" y="3888"/>
              <a:ext cx="1207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Julia Turner #00019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6" name="_s55774"/>
            <p:cNvSpPr>
              <a:spLocks noChangeArrowheads="1"/>
            </p:cNvSpPr>
            <p:nvPr/>
          </p:nvSpPr>
          <p:spPr bwMode="auto">
            <a:xfrm>
              <a:off x="720" y="4241"/>
              <a:ext cx="1192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Rebecca Coffin #00069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7" name="_s55776"/>
            <p:cNvSpPr>
              <a:spLocks noChangeArrowheads="1"/>
            </p:cNvSpPr>
            <p:nvPr/>
          </p:nvSpPr>
          <p:spPr bwMode="auto">
            <a:xfrm>
              <a:off x="705" y="4606"/>
              <a:ext cx="1207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Monique Davis #00256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8" name="_s55778"/>
            <p:cNvSpPr>
              <a:spLocks noChangeArrowheads="1"/>
            </p:cNvSpPr>
            <p:nvPr/>
          </p:nvSpPr>
          <p:spPr bwMode="auto">
            <a:xfrm>
              <a:off x="705" y="4980"/>
              <a:ext cx="1207" cy="3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Sean Ennis #00130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19" name="_s55782"/>
            <p:cNvSpPr>
              <a:spLocks noChangeArrowheads="1"/>
            </p:cNvSpPr>
            <p:nvPr/>
          </p:nvSpPr>
          <p:spPr bwMode="auto">
            <a:xfrm>
              <a:off x="720" y="5342"/>
              <a:ext cx="1175" cy="33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Todd Troutner #00216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0" name="_s55784"/>
            <p:cNvSpPr>
              <a:spLocks noChangeArrowheads="1"/>
            </p:cNvSpPr>
            <p:nvPr/>
          </p:nvSpPr>
          <p:spPr bwMode="auto">
            <a:xfrm>
              <a:off x="705" y="5755"/>
              <a:ext cx="1147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Sarah King #00201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1" name="_s55786"/>
            <p:cNvSpPr>
              <a:spLocks noChangeArrowheads="1"/>
            </p:cNvSpPr>
            <p:nvPr/>
          </p:nvSpPr>
          <p:spPr bwMode="auto">
            <a:xfrm>
              <a:off x="686" y="6126"/>
              <a:ext cx="1183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Cheryl Strait #00108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2" name="_s55788"/>
            <p:cNvSpPr>
              <a:spLocks noChangeArrowheads="1"/>
            </p:cNvSpPr>
            <p:nvPr/>
          </p:nvSpPr>
          <p:spPr bwMode="auto">
            <a:xfrm>
              <a:off x="695" y="6513"/>
              <a:ext cx="1199" cy="2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Kevin Wolfe  #00255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3" name="_s55796"/>
            <p:cNvSpPr>
              <a:spLocks noChangeArrowheads="1"/>
            </p:cNvSpPr>
            <p:nvPr/>
          </p:nvSpPr>
          <p:spPr bwMode="auto">
            <a:xfrm>
              <a:off x="686" y="7346"/>
              <a:ext cx="1300" cy="379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Thomas Buckley #W0036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4" name="_s55798"/>
            <p:cNvSpPr>
              <a:spLocks noChangeArrowheads="1"/>
            </p:cNvSpPr>
            <p:nvPr/>
          </p:nvSpPr>
          <p:spPr bwMode="auto">
            <a:xfrm>
              <a:off x="722" y="7815"/>
              <a:ext cx="1190" cy="33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Scott Dillon #W0060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5" name="_s55800"/>
            <p:cNvSpPr>
              <a:spLocks noChangeArrowheads="1"/>
            </p:cNvSpPr>
            <p:nvPr/>
          </p:nvSpPr>
          <p:spPr bwMode="auto">
            <a:xfrm>
              <a:off x="2234" y="3500"/>
              <a:ext cx="1237" cy="33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Sharon Negron #00053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6" name="_s55802"/>
            <p:cNvSpPr>
              <a:spLocks noChangeArrowheads="1"/>
            </p:cNvSpPr>
            <p:nvPr/>
          </p:nvSpPr>
          <p:spPr bwMode="auto">
            <a:xfrm>
              <a:off x="2234" y="3954"/>
              <a:ext cx="1223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Jennifer Challis #00167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7" name="_s55804"/>
            <p:cNvSpPr>
              <a:spLocks noChangeArrowheads="1"/>
            </p:cNvSpPr>
            <p:nvPr/>
          </p:nvSpPr>
          <p:spPr bwMode="auto">
            <a:xfrm>
              <a:off x="2234" y="4360"/>
              <a:ext cx="1217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Shawn Ledger #00128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8" name="_s55806"/>
            <p:cNvSpPr>
              <a:spLocks noChangeArrowheads="1"/>
            </p:cNvSpPr>
            <p:nvPr/>
          </p:nvSpPr>
          <p:spPr bwMode="auto">
            <a:xfrm>
              <a:off x="2234" y="4766"/>
              <a:ext cx="1194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Sentral Hester #00129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29" name="_s55808"/>
            <p:cNvSpPr>
              <a:spLocks noChangeArrowheads="1"/>
            </p:cNvSpPr>
            <p:nvPr/>
          </p:nvSpPr>
          <p:spPr bwMode="auto">
            <a:xfrm>
              <a:off x="2200" y="5105"/>
              <a:ext cx="1177" cy="39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0" dirty="0">
                  <a:latin typeface="Calibri" panose="020F0502020204030204" pitchFamily="34" charset="0"/>
                  <a:cs typeface="Calibri" panose="020F0502020204030204" pitchFamily="34" charset="0"/>
                </a:rPr>
                <a:t>Cassandra Gaines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0" dirty="0">
                  <a:latin typeface="Calibri" panose="020F0502020204030204" pitchFamily="34" charset="0"/>
                  <a:cs typeface="Calibri" panose="020F0502020204030204" pitchFamily="34" charset="0"/>
                </a:rPr>
                <a:t> #00188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20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0" name="_s55810"/>
            <p:cNvSpPr>
              <a:spLocks noChangeArrowheads="1"/>
            </p:cNvSpPr>
            <p:nvPr/>
          </p:nvSpPr>
          <p:spPr bwMode="auto">
            <a:xfrm>
              <a:off x="2234" y="5528"/>
              <a:ext cx="1194" cy="3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Amber Gray #00198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1" name="_s55812"/>
            <p:cNvSpPr>
              <a:spLocks noChangeArrowheads="1"/>
            </p:cNvSpPr>
            <p:nvPr/>
          </p:nvSpPr>
          <p:spPr bwMode="auto">
            <a:xfrm>
              <a:off x="2234" y="5953"/>
              <a:ext cx="1267" cy="32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Christopher Moore #00213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2" name="_s55814"/>
            <p:cNvSpPr>
              <a:spLocks noChangeArrowheads="1"/>
            </p:cNvSpPr>
            <p:nvPr/>
          </p:nvSpPr>
          <p:spPr bwMode="auto">
            <a:xfrm>
              <a:off x="2222" y="6358"/>
              <a:ext cx="1206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Bryan Horowitz  #00248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3" name="_s55816"/>
            <p:cNvSpPr>
              <a:spLocks noChangeArrowheads="1"/>
            </p:cNvSpPr>
            <p:nvPr/>
          </p:nvSpPr>
          <p:spPr bwMode="auto">
            <a:xfrm>
              <a:off x="2222" y="6756"/>
              <a:ext cx="1197" cy="2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Diana Marsh #00249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4" name="_s55832"/>
            <p:cNvSpPr>
              <a:spLocks noChangeArrowheads="1"/>
            </p:cNvSpPr>
            <p:nvPr/>
          </p:nvSpPr>
          <p:spPr bwMode="auto">
            <a:xfrm>
              <a:off x="5441" y="6783"/>
              <a:ext cx="1391" cy="34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Carolyn Tingler-Smith #00276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  <p:sp>
          <p:nvSpPr>
            <p:cNvPr id="25735" name="_s55845"/>
            <p:cNvSpPr>
              <a:spLocks noChangeArrowheads="1"/>
            </p:cNvSpPr>
            <p:nvPr/>
          </p:nvSpPr>
          <p:spPr bwMode="auto">
            <a:xfrm>
              <a:off x="3945" y="7635"/>
              <a:ext cx="1177" cy="421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Vacant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#W0014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18" dirty="0">
                  <a:latin typeface="Calibri" panose="020F0502020204030204" pitchFamily="34" charset="0"/>
                  <a:cs typeface="Calibri" panose="020F0502020204030204" pitchFamily="34" charset="0"/>
                </a:rPr>
                <a:t>HlthCare Comp Spec II</a:t>
              </a:r>
            </a:p>
          </p:txBody>
        </p:sp>
      </p:grpSp>
      <p:sp>
        <p:nvSpPr>
          <p:cNvPr id="25605" name="Line 116"/>
          <p:cNvSpPr>
            <a:spLocks noChangeShapeType="1"/>
          </p:cNvSpPr>
          <p:nvPr/>
        </p:nvSpPr>
        <p:spPr bwMode="auto">
          <a:xfrm>
            <a:off x="4294513" y="5825331"/>
            <a:ext cx="0" cy="34627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_s55788"/>
          <p:cNvSpPr>
            <a:spLocks noChangeArrowheads="1"/>
          </p:cNvSpPr>
          <p:nvPr/>
        </p:nvSpPr>
        <p:spPr bwMode="auto">
          <a:xfrm>
            <a:off x="85190" y="5726353"/>
            <a:ext cx="1107066" cy="2875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Melissa Pope  #00348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25616" name="_s11299"/>
          <p:cNvSpPr>
            <a:spLocks noChangeArrowheads="1"/>
          </p:cNvSpPr>
          <p:nvPr/>
        </p:nvSpPr>
        <p:spPr bwMode="auto">
          <a:xfrm>
            <a:off x="3880236" y="1049869"/>
            <a:ext cx="1226676" cy="3648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Pamela Twombly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Deputy Director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#00308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_s55688"/>
          <p:cNvSpPr>
            <a:spLocks noChangeArrowheads="1"/>
          </p:cNvSpPr>
          <p:nvPr/>
        </p:nvSpPr>
        <p:spPr bwMode="auto">
          <a:xfrm>
            <a:off x="3163969" y="1654926"/>
            <a:ext cx="805085" cy="343591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Tidewater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Region III</a:t>
            </a:r>
          </a:p>
        </p:txBody>
      </p:sp>
      <p:sp>
        <p:nvSpPr>
          <p:cNvPr id="25634" name="_s55688"/>
          <p:cNvSpPr>
            <a:spLocks noChangeArrowheads="1"/>
          </p:cNvSpPr>
          <p:nvPr/>
        </p:nvSpPr>
        <p:spPr bwMode="auto">
          <a:xfrm>
            <a:off x="229707" y="1693838"/>
            <a:ext cx="803642" cy="335466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Northern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 Region I</a:t>
            </a:r>
          </a:p>
        </p:txBody>
      </p:sp>
      <p:sp>
        <p:nvSpPr>
          <p:cNvPr id="25636" name="_s55688"/>
          <p:cNvSpPr>
            <a:spLocks noChangeArrowheads="1"/>
          </p:cNvSpPr>
          <p:nvPr/>
        </p:nvSpPr>
        <p:spPr bwMode="auto">
          <a:xfrm>
            <a:off x="1534805" y="1673422"/>
            <a:ext cx="1015828" cy="370567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Central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Region II</a:t>
            </a:r>
          </a:p>
        </p:txBody>
      </p:sp>
      <p:sp>
        <p:nvSpPr>
          <p:cNvPr id="25637" name="_s55680"/>
          <p:cNvSpPr>
            <a:spLocks noChangeArrowheads="1"/>
          </p:cNvSpPr>
          <p:nvPr/>
        </p:nvSpPr>
        <p:spPr bwMode="auto">
          <a:xfrm>
            <a:off x="4635749" y="2085330"/>
            <a:ext cx="1176111" cy="4049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Tiffany Johnson #00056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Regional Manager</a:t>
            </a: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8" name="_s55682"/>
          <p:cNvSpPr>
            <a:spLocks noChangeArrowheads="1"/>
          </p:cNvSpPr>
          <p:nvPr/>
        </p:nvSpPr>
        <p:spPr bwMode="auto">
          <a:xfrm>
            <a:off x="3120125" y="2128368"/>
            <a:ext cx="1156880" cy="3618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Martha Miller  #00080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Regional Manager</a:t>
            </a:r>
          </a:p>
        </p:txBody>
      </p:sp>
      <p:sp>
        <p:nvSpPr>
          <p:cNvPr id="25639" name="_s55684"/>
          <p:cNvSpPr>
            <a:spLocks noChangeArrowheads="1"/>
          </p:cNvSpPr>
          <p:nvPr/>
        </p:nvSpPr>
        <p:spPr bwMode="auto">
          <a:xfrm>
            <a:off x="110613" y="2117843"/>
            <a:ext cx="1149152" cy="3319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Deborah DiFalco  #00079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 Regional Manager</a:t>
            </a: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40" name="_s55686"/>
          <p:cNvSpPr>
            <a:spLocks noChangeArrowheads="1"/>
          </p:cNvSpPr>
          <p:nvPr/>
        </p:nvSpPr>
        <p:spPr bwMode="auto">
          <a:xfrm>
            <a:off x="1552922" y="2173289"/>
            <a:ext cx="1077406" cy="32599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Sherry Foster #00105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Regional Manager</a:t>
            </a:r>
          </a:p>
        </p:txBody>
      </p:sp>
      <p:sp>
        <p:nvSpPr>
          <p:cNvPr id="25642" name="_s55798"/>
          <p:cNvSpPr>
            <a:spLocks noChangeArrowheads="1"/>
          </p:cNvSpPr>
          <p:nvPr/>
        </p:nvSpPr>
        <p:spPr bwMode="auto">
          <a:xfrm>
            <a:off x="4617513" y="6029427"/>
            <a:ext cx="1215071" cy="28435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John Slater #W0011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25643" name="_s55814"/>
          <p:cNvSpPr>
            <a:spLocks noChangeArrowheads="1"/>
          </p:cNvSpPr>
          <p:nvPr/>
        </p:nvSpPr>
        <p:spPr bwMode="auto">
          <a:xfrm>
            <a:off x="1552922" y="5919908"/>
            <a:ext cx="1161556" cy="26259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Ka Ning Yu-Cheng  #00351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pic>
        <p:nvPicPr>
          <p:cNvPr id="14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87" y="418053"/>
            <a:ext cx="2514690" cy="48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Rectangle 2"/>
          <p:cNvSpPr txBox="1">
            <a:spLocks noChangeArrowheads="1"/>
          </p:cNvSpPr>
          <p:nvPr/>
        </p:nvSpPr>
        <p:spPr bwMode="auto">
          <a:xfrm>
            <a:off x="3283238" y="539561"/>
            <a:ext cx="5590743" cy="442314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83105" tIns="41553" rIns="83105" bIns="4155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636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ENFORCEMENT - Part 2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29707" y="7221372"/>
            <a:ext cx="2179643" cy="376091"/>
          </a:xfrm>
        </p:spPr>
        <p:txBody>
          <a:bodyPr/>
          <a:lstStyle/>
          <a:p>
            <a:pPr>
              <a:defRPr/>
            </a:pPr>
            <a:r>
              <a:rPr lang="en-US" sz="908"/>
              <a:t>Updated November6, 2023</a:t>
            </a:r>
            <a:endParaRPr lang="en-US" sz="908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9013047" y="7370360"/>
            <a:ext cx="373677" cy="354143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147" name="_s11298"/>
          <p:cNvSpPr>
            <a:spLocks noChangeArrowheads="1"/>
          </p:cNvSpPr>
          <p:nvPr/>
        </p:nvSpPr>
        <p:spPr bwMode="auto">
          <a:xfrm>
            <a:off x="1740337" y="929357"/>
            <a:ext cx="1069074" cy="464171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Enforcement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#00106</a:t>
            </a:r>
          </a:p>
        </p:txBody>
      </p:sp>
      <p:cxnSp>
        <p:nvCxnSpPr>
          <p:cNvPr id="11" name="Elbow Connector 10"/>
          <p:cNvCxnSpPr>
            <a:stCxn id="147" idx="3"/>
            <a:endCxn id="25616" idx="1"/>
          </p:cNvCxnSpPr>
          <p:nvPr/>
        </p:nvCxnSpPr>
        <p:spPr>
          <a:xfrm>
            <a:off x="2809411" y="1161443"/>
            <a:ext cx="1070825" cy="70858"/>
          </a:xfrm>
          <a:prstGeom prst="bentConnector3">
            <a:avLst>
              <a:gd name="adj1" fmla="val 50000"/>
            </a:avLst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25616" idx="2"/>
            <a:endCxn id="25616" idx="2"/>
          </p:cNvCxnSpPr>
          <p:nvPr/>
        </p:nvCxnSpPr>
        <p:spPr>
          <a:xfrm>
            <a:off x="4493574" y="141473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25616" idx="2"/>
            <a:endCxn id="25616" idx="2"/>
          </p:cNvCxnSpPr>
          <p:nvPr/>
        </p:nvCxnSpPr>
        <p:spPr>
          <a:xfrm>
            <a:off x="4493574" y="141473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72" name="Straight Connector 25671"/>
          <p:cNvCxnSpPr>
            <a:stCxn id="25616" idx="2"/>
            <a:endCxn id="25616" idx="2"/>
          </p:cNvCxnSpPr>
          <p:nvPr/>
        </p:nvCxnSpPr>
        <p:spPr>
          <a:xfrm>
            <a:off x="4493574" y="1414734"/>
            <a:ext cx="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674" name="Straight Connector 25673"/>
          <p:cNvCxnSpPr>
            <a:stCxn id="25616" idx="2"/>
            <a:endCxn id="25616" idx="2"/>
          </p:cNvCxnSpPr>
          <p:nvPr/>
        </p:nvCxnSpPr>
        <p:spPr>
          <a:xfrm>
            <a:off x="4493574" y="141473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_s11311"/>
          <p:cNvSpPr>
            <a:spLocks noChangeArrowheads="1"/>
          </p:cNvSpPr>
          <p:nvPr/>
        </p:nvSpPr>
        <p:spPr bwMode="auto">
          <a:xfrm>
            <a:off x="7772203" y="1627549"/>
            <a:ext cx="1149585" cy="351365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Greater Richmond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Region VI</a:t>
            </a:r>
          </a:p>
        </p:txBody>
      </p:sp>
      <p:sp>
        <p:nvSpPr>
          <p:cNvPr id="156" name="_s55688"/>
          <p:cNvSpPr>
            <a:spLocks noChangeArrowheads="1"/>
          </p:cNvSpPr>
          <p:nvPr/>
        </p:nvSpPr>
        <p:spPr bwMode="auto">
          <a:xfrm>
            <a:off x="4590178" y="1625373"/>
            <a:ext cx="1024427" cy="339333"/>
          </a:xfrm>
          <a:prstGeom prst="roundRect">
            <a:avLst>
              <a:gd name="adj" fmla="val 16667"/>
            </a:avLst>
          </a:prstGeom>
          <a:solidFill>
            <a:srgbClr val="CDF9C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Southwest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i="1" dirty="0">
                <a:latin typeface="Calibri" panose="020F0502020204030204" pitchFamily="34" charset="0"/>
                <a:cs typeface="Calibri" panose="020F0502020204030204" pitchFamily="34" charset="0"/>
              </a:rPr>
              <a:t>Region IV</a:t>
            </a:r>
          </a:p>
        </p:txBody>
      </p:sp>
      <p:sp>
        <p:nvSpPr>
          <p:cNvPr id="158" name="_s11299"/>
          <p:cNvSpPr>
            <a:spLocks noChangeArrowheads="1"/>
          </p:cNvSpPr>
          <p:nvPr/>
        </p:nvSpPr>
        <p:spPr bwMode="auto">
          <a:xfrm>
            <a:off x="7694707" y="2203657"/>
            <a:ext cx="1309611" cy="3179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Sarah Rogers #00346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Regional Manager</a:t>
            </a:r>
          </a:p>
        </p:txBody>
      </p:sp>
      <p:sp>
        <p:nvSpPr>
          <p:cNvPr id="159" name="_s11314"/>
          <p:cNvSpPr>
            <a:spLocks noChangeArrowheads="1"/>
          </p:cNvSpPr>
          <p:nvPr/>
        </p:nvSpPr>
        <p:spPr bwMode="auto">
          <a:xfrm>
            <a:off x="7751048" y="2589007"/>
            <a:ext cx="1057702" cy="31983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Kimberly Hyler #00195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_s11316"/>
          <p:cNvSpPr>
            <a:spLocks noChangeArrowheads="1"/>
          </p:cNvSpPr>
          <p:nvPr/>
        </p:nvSpPr>
        <p:spPr bwMode="auto">
          <a:xfrm>
            <a:off x="7772204" y="2974336"/>
            <a:ext cx="1070531" cy="3736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Marissa Snyder #00220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1" name="_s11324"/>
          <p:cNvSpPr>
            <a:spLocks noChangeArrowheads="1"/>
          </p:cNvSpPr>
          <p:nvPr/>
        </p:nvSpPr>
        <p:spPr bwMode="auto">
          <a:xfrm>
            <a:off x="7783429" y="3403986"/>
            <a:ext cx="1097484" cy="323592"/>
          </a:xfrm>
          <a:prstGeom prst="roundRect">
            <a:avLst>
              <a:gd name="adj" fmla="val 16667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William Gorwood  #00311</a:t>
            </a:r>
          </a:p>
          <a:p>
            <a:pPr algn="ctr" eaLnBrk="1" hangingPunct="1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 HlthCare Comp Spec II</a:t>
            </a:r>
          </a:p>
          <a:p>
            <a:pPr algn="ctr" eaLnBrk="1" hangingPunct="1">
              <a:defRPr/>
            </a:pPr>
            <a:endParaRPr 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" name="_s11320"/>
          <p:cNvSpPr>
            <a:spLocks noChangeArrowheads="1"/>
          </p:cNvSpPr>
          <p:nvPr/>
        </p:nvSpPr>
        <p:spPr bwMode="auto">
          <a:xfrm>
            <a:off x="7781755" y="3813617"/>
            <a:ext cx="1140034" cy="352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824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Renee White #00318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7729287" y="4237665"/>
            <a:ext cx="1222043" cy="35246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Tosha Fischetti #00360</a:t>
            </a:r>
          </a:p>
          <a:p>
            <a:pPr algn="ctr"/>
            <a:r>
              <a:rPr lang="en-US" sz="8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165" name="_s11321"/>
          <p:cNvSpPr>
            <a:spLocks noChangeArrowheads="1"/>
          </p:cNvSpPr>
          <p:nvPr/>
        </p:nvSpPr>
        <p:spPr bwMode="auto">
          <a:xfrm>
            <a:off x="7815328" y="6270851"/>
            <a:ext cx="1150290" cy="393012"/>
          </a:xfrm>
          <a:prstGeom prst="roundRect">
            <a:avLst>
              <a:gd name="adj" fmla="val 18818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Kathryn Land #W0094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6" name="_s11315"/>
          <p:cNvSpPr>
            <a:spLocks noChangeArrowheads="1"/>
          </p:cNvSpPr>
          <p:nvPr/>
        </p:nvSpPr>
        <p:spPr bwMode="auto">
          <a:xfrm>
            <a:off x="7801039" y="4677138"/>
            <a:ext cx="1150291" cy="2834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Gayle Miller #00237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7" name="_s11317"/>
          <p:cNvSpPr>
            <a:spLocks noChangeArrowheads="1"/>
          </p:cNvSpPr>
          <p:nvPr/>
        </p:nvSpPr>
        <p:spPr bwMode="auto">
          <a:xfrm>
            <a:off x="7801808" y="5026423"/>
            <a:ext cx="1149523" cy="3409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Joyce Johnson #00257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8" name="_s11323"/>
          <p:cNvSpPr>
            <a:spLocks noChangeArrowheads="1"/>
          </p:cNvSpPr>
          <p:nvPr/>
        </p:nvSpPr>
        <p:spPr bwMode="auto">
          <a:xfrm>
            <a:off x="7829616" y="5444131"/>
            <a:ext cx="1121715" cy="3004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Gary Bailey #00312</a:t>
            </a:r>
          </a:p>
          <a:p>
            <a:pPr algn="ctr" eaLnBrk="1" hangingPunct="1">
              <a:defRPr/>
            </a:pPr>
            <a:r>
              <a:rPr 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170" name="_s11320"/>
          <p:cNvSpPr>
            <a:spLocks noChangeArrowheads="1"/>
          </p:cNvSpPr>
          <p:nvPr/>
        </p:nvSpPr>
        <p:spPr bwMode="auto">
          <a:xfrm>
            <a:off x="7828527" y="5843962"/>
            <a:ext cx="1150289" cy="34332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Cortney Merkel #W0035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403306" y="1595137"/>
            <a:ext cx="1047268" cy="426442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Investigative Resource Team</a:t>
            </a:r>
          </a:p>
        </p:txBody>
      </p:sp>
      <p:sp>
        <p:nvSpPr>
          <p:cNvPr id="101" name="_s11299"/>
          <p:cNvSpPr>
            <a:spLocks noChangeArrowheads="1"/>
          </p:cNvSpPr>
          <p:nvPr/>
        </p:nvSpPr>
        <p:spPr bwMode="auto">
          <a:xfrm>
            <a:off x="6249929" y="2149902"/>
            <a:ext cx="1116852" cy="3535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Jessica Wilkerson #00379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Resource Supervisor</a:t>
            </a:r>
          </a:p>
        </p:txBody>
      </p:sp>
      <p:sp>
        <p:nvSpPr>
          <p:cNvPr id="102" name="Rounded Rectangle 4"/>
          <p:cNvSpPr>
            <a:spLocks noChangeArrowheads="1"/>
          </p:cNvSpPr>
          <p:nvPr/>
        </p:nvSpPr>
        <p:spPr bwMode="auto">
          <a:xfrm>
            <a:off x="6384658" y="3263069"/>
            <a:ext cx="983288" cy="3535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Robin Carroll #00359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18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1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_s11299"/>
          <p:cNvSpPr>
            <a:spLocks noChangeArrowheads="1"/>
          </p:cNvSpPr>
          <p:nvPr/>
        </p:nvSpPr>
        <p:spPr bwMode="auto">
          <a:xfrm>
            <a:off x="6266844" y="3645288"/>
            <a:ext cx="1164728" cy="3936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Wietske Weigel-Delano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#00380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6374541" y="2544184"/>
            <a:ext cx="878206" cy="276280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Investigators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6352828" y="4956303"/>
            <a:ext cx="935519" cy="332084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Investigative Assistants</a:t>
            </a:r>
          </a:p>
        </p:txBody>
      </p:sp>
      <p:sp>
        <p:nvSpPr>
          <p:cNvPr id="107" name="_s11327"/>
          <p:cNvSpPr>
            <a:spLocks noChangeArrowheads="1"/>
          </p:cNvSpPr>
          <p:nvPr/>
        </p:nvSpPr>
        <p:spPr bwMode="auto">
          <a:xfrm>
            <a:off x="6266843" y="5400820"/>
            <a:ext cx="1099939" cy="409702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#00300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</a:t>
            </a:r>
          </a:p>
        </p:txBody>
      </p:sp>
      <p:sp>
        <p:nvSpPr>
          <p:cNvPr id="110" name="_s11327"/>
          <p:cNvSpPr>
            <a:spLocks noChangeArrowheads="1"/>
          </p:cNvSpPr>
          <p:nvPr/>
        </p:nvSpPr>
        <p:spPr bwMode="auto">
          <a:xfrm>
            <a:off x="6310207" y="6413444"/>
            <a:ext cx="1075232" cy="368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Lynne Gibson #W0005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</a:t>
            </a:r>
          </a:p>
        </p:txBody>
      </p:sp>
      <p:sp>
        <p:nvSpPr>
          <p:cNvPr id="111" name="_s11299"/>
          <p:cNvSpPr>
            <a:spLocks noChangeArrowheads="1"/>
          </p:cNvSpPr>
          <p:nvPr/>
        </p:nvSpPr>
        <p:spPr bwMode="auto">
          <a:xfrm>
            <a:off x="6330244" y="6842925"/>
            <a:ext cx="1074806" cy="38510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Hope Adams #W0191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 </a:t>
            </a:r>
          </a:p>
        </p:txBody>
      </p:sp>
      <p:cxnSp>
        <p:nvCxnSpPr>
          <p:cNvPr id="44" name="Elbow Connector 43"/>
          <p:cNvCxnSpPr>
            <a:stCxn id="25639" idx="3"/>
            <a:endCxn id="25724" idx="3"/>
          </p:cNvCxnSpPr>
          <p:nvPr/>
        </p:nvCxnSpPr>
        <p:spPr>
          <a:xfrm flipH="1">
            <a:off x="1245798" y="2283807"/>
            <a:ext cx="13967" cy="4426295"/>
          </a:xfrm>
          <a:prstGeom prst="bentConnector3">
            <a:avLst>
              <a:gd name="adj1" fmla="val -8347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25714" idx="3"/>
          </p:cNvCxnSpPr>
          <p:nvPr/>
        </p:nvCxnSpPr>
        <p:spPr>
          <a:xfrm>
            <a:off x="1259764" y="2775253"/>
            <a:ext cx="121027" cy="24525"/>
          </a:xfrm>
          <a:prstGeom prst="bentConnector3">
            <a:avLst>
              <a:gd name="adj1" fmla="val 877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5715" idx="3"/>
          </p:cNvCxnSpPr>
          <p:nvPr/>
        </p:nvCxnSpPr>
        <p:spPr>
          <a:xfrm>
            <a:off x="1259764" y="3097826"/>
            <a:ext cx="111882" cy="2910"/>
          </a:xfrm>
          <a:prstGeom prst="bentConnector3">
            <a:avLst>
              <a:gd name="adj1" fmla="val 990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5716" idx="3"/>
          </p:cNvCxnSpPr>
          <p:nvPr/>
        </p:nvCxnSpPr>
        <p:spPr>
          <a:xfrm>
            <a:off x="1245796" y="3420400"/>
            <a:ext cx="134994" cy="14621"/>
          </a:xfrm>
          <a:prstGeom prst="bentConnector3">
            <a:avLst>
              <a:gd name="adj1" fmla="val 1041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5717" idx="3"/>
          </p:cNvCxnSpPr>
          <p:nvPr/>
        </p:nvCxnSpPr>
        <p:spPr>
          <a:xfrm>
            <a:off x="1245798" y="3753940"/>
            <a:ext cx="125849" cy="51173"/>
          </a:xfrm>
          <a:prstGeom prst="bentConnector3">
            <a:avLst>
              <a:gd name="adj1" fmla="val 10086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25718" idx="3"/>
          </p:cNvCxnSpPr>
          <p:nvPr/>
        </p:nvCxnSpPr>
        <p:spPr>
          <a:xfrm>
            <a:off x="1245798" y="4107126"/>
            <a:ext cx="125849" cy="29698"/>
          </a:xfrm>
          <a:prstGeom prst="bentConnector3">
            <a:avLst>
              <a:gd name="adj1" fmla="val 935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02" name="Elbow Connector 25601"/>
          <p:cNvCxnSpPr>
            <a:stCxn id="25719" idx="3"/>
          </p:cNvCxnSpPr>
          <p:nvPr/>
        </p:nvCxnSpPr>
        <p:spPr>
          <a:xfrm>
            <a:off x="1229968" y="4448890"/>
            <a:ext cx="150823" cy="41767"/>
          </a:xfrm>
          <a:prstGeom prst="bentConnector3">
            <a:avLst>
              <a:gd name="adj1" fmla="val 863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06" name="Elbow Connector 25605"/>
          <p:cNvCxnSpPr>
            <a:stCxn id="25720" idx="3"/>
          </p:cNvCxnSpPr>
          <p:nvPr/>
        </p:nvCxnSpPr>
        <p:spPr>
          <a:xfrm>
            <a:off x="1189931" y="4803902"/>
            <a:ext cx="181715" cy="28678"/>
          </a:xfrm>
          <a:prstGeom prst="bentConnector3">
            <a:avLst>
              <a:gd name="adj1" fmla="val 1003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0" name="Elbow Connector 25609"/>
          <p:cNvCxnSpPr>
            <a:stCxn id="25721" idx="3"/>
          </p:cNvCxnSpPr>
          <p:nvPr/>
        </p:nvCxnSpPr>
        <p:spPr>
          <a:xfrm>
            <a:off x="1205760" y="5142925"/>
            <a:ext cx="165886" cy="6397"/>
          </a:xfrm>
          <a:prstGeom prst="bentConnector3">
            <a:avLst>
              <a:gd name="adj1" fmla="val 941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5" name="Elbow Connector 25614"/>
          <p:cNvCxnSpPr>
            <a:stCxn id="25722" idx="3"/>
          </p:cNvCxnSpPr>
          <p:nvPr/>
        </p:nvCxnSpPr>
        <p:spPr>
          <a:xfrm>
            <a:off x="1229037" y="5496568"/>
            <a:ext cx="142609" cy="13081"/>
          </a:xfrm>
          <a:prstGeom prst="bentConnector3">
            <a:avLst>
              <a:gd name="adj1" fmla="val 948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9" name="Elbow Connector 25618"/>
          <p:cNvCxnSpPr>
            <a:stCxn id="25614" idx="3"/>
          </p:cNvCxnSpPr>
          <p:nvPr/>
        </p:nvCxnSpPr>
        <p:spPr>
          <a:xfrm>
            <a:off x="1192255" y="5870124"/>
            <a:ext cx="179391" cy="26880"/>
          </a:xfrm>
          <a:prstGeom prst="bentConnector3">
            <a:avLst>
              <a:gd name="adj1" fmla="val 106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22" name="Elbow Connector 25621"/>
          <p:cNvCxnSpPr>
            <a:cxnSpLocks/>
            <a:stCxn id="25723" idx="3"/>
          </p:cNvCxnSpPr>
          <p:nvPr/>
        </p:nvCxnSpPr>
        <p:spPr>
          <a:xfrm flipV="1">
            <a:off x="1314698" y="6270851"/>
            <a:ext cx="56948" cy="29410"/>
          </a:xfrm>
          <a:prstGeom prst="bentConnector3">
            <a:avLst>
              <a:gd name="adj1" fmla="val 1169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27" name="Elbow Connector 25626"/>
          <p:cNvCxnSpPr>
            <a:stCxn id="25640" idx="3"/>
            <a:endCxn id="25643" idx="3"/>
          </p:cNvCxnSpPr>
          <p:nvPr/>
        </p:nvCxnSpPr>
        <p:spPr>
          <a:xfrm>
            <a:off x="2630328" y="2336286"/>
            <a:ext cx="84150" cy="3714917"/>
          </a:xfrm>
          <a:prstGeom prst="bentConnector3">
            <a:avLst>
              <a:gd name="adj1" fmla="val 2711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30" name="Elbow Connector 25629"/>
          <p:cNvCxnSpPr>
            <a:stCxn id="25725" idx="3"/>
          </p:cNvCxnSpPr>
          <p:nvPr/>
        </p:nvCxnSpPr>
        <p:spPr>
          <a:xfrm>
            <a:off x="2697366" y="2763374"/>
            <a:ext cx="112045" cy="11879"/>
          </a:xfrm>
          <a:prstGeom prst="bentConnector3">
            <a:avLst>
              <a:gd name="adj1" fmla="val 1397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35" name="Elbow Connector 25634"/>
          <p:cNvCxnSpPr>
            <a:stCxn id="25726" idx="3"/>
          </p:cNvCxnSpPr>
          <p:nvPr/>
        </p:nvCxnSpPr>
        <p:spPr>
          <a:xfrm flipV="1">
            <a:off x="2684331" y="3158594"/>
            <a:ext cx="170153" cy="1"/>
          </a:xfrm>
          <a:prstGeom prst="bentConnector3">
            <a:avLst>
              <a:gd name="adj1" fmla="val 876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60" name="Elbow Connector 25659"/>
          <p:cNvCxnSpPr>
            <a:stCxn id="25727" idx="3"/>
          </p:cNvCxnSpPr>
          <p:nvPr/>
        </p:nvCxnSpPr>
        <p:spPr>
          <a:xfrm>
            <a:off x="2678744" y="3529600"/>
            <a:ext cx="175740" cy="21474"/>
          </a:xfrm>
          <a:prstGeom prst="bentConnector3">
            <a:avLst>
              <a:gd name="adj1" fmla="val 112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63" name="Elbow Connector 25662"/>
          <p:cNvCxnSpPr>
            <a:stCxn id="25728" idx="3"/>
          </p:cNvCxnSpPr>
          <p:nvPr/>
        </p:nvCxnSpPr>
        <p:spPr>
          <a:xfrm>
            <a:off x="2657329" y="3900605"/>
            <a:ext cx="197156" cy="12789"/>
          </a:xfrm>
          <a:prstGeom prst="bentConnector3">
            <a:avLst>
              <a:gd name="adj1" fmla="val 1010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cxnSpLocks/>
            <a:stCxn id="25729" idx="3"/>
          </p:cNvCxnSpPr>
          <p:nvPr/>
        </p:nvCxnSpPr>
        <p:spPr>
          <a:xfrm>
            <a:off x="2609886" y="4257925"/>
            <a:ext cx="224157" cy="63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25730" idx="3"/>
          </p:cNvCxnSpPr>
          <p:nvPr/>
        </p:nvCxnSpPr>
        <p:spPr>
          <a:xfrm flipV="1">
            <a:off x="2657329" y="4601951"/>
            <a:ext cx="197156" cy="23759"/>
          </a:xfrm>
          <a:prstGeom prst="bentConnector3">
            <a:avLst>
              <a:gd name="adj1" fmla="val 1010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5731" idx="3"/>
          </p:cNvCxnSpPr>
          <p:nvPr/>
        </p:nvCxnSpPr>
        <p:spPr>
          <a:xfrm>
            <a:off x="2725299" y="5001742"/>
            <a:ext cx="129186" cy="10508"/>
          </a:xfrm>
          <a:prstGeom prst="bentConnector3">
            <a:avLst>
              <a:gd name="adj1" fmla="val 995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25732" idx="3"/>
          </p:cNvCxnSpPr>
          <p:nvPr/>
        </p:nvCxnSpPr>
        <p:spPr>
          <a:xfrm>
            <a:off x="2657329" y="5355385"/>
            <a:ext cx="197155" cy="39555"/>
          </a:xfrm>
          <a:prstGeom prst="bentConnector3">
            <a:avLst>
              <a:gd name="adj1" fmla="val 9638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5733" idx="3"/>
          </p:cNvCxnSpPr>
          <p:nvPr/>
        </p:nvCxnSpPr>
        <p:spPr>
          <a:xfrm>
            <a:off x="2648949" y="5719080"/>
            <a:ext cx="205535" cy="13919"/>
          </a:xfrm>
          <a:prstGeom prst="bentConnector3">
            <a:avLst>
              <a:gd name="adj1" fmla="val 9004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cxnSpLocks/>
            <a:stCxn id="25638" idx="3"/>
            <a:endCxn id="25735" idx="3"/>
          </p:cNvCxnSpPr>
          <p:nvPr/>
        </p:nvCxnSpPr>
        <p:spPr>
          <a:xfrm flipH="1">
            <a:off x="4234594" y="2309311"/>
            <a:ext cx="42411" cy="4274229"/>
          </a:xfrm>
          <a:prstGeom prst="bentConnector3">
            <a:avLst>
              <a:gd name="adj1" fmla="val -5390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25634" idx="2"/>
            <a:endCxn id="25639" idx="0"/>
          </p:cNvCxnSpPr>
          <p:nvPr/>
        </p:nvCxnSpPr>
        <p:spPr>
          <a:xfrm rot="16200000" flipH="1">
            <a:off x="614090" y="2046742"/>
            <a:ext cx="88539" cy="53661"/>
          </a:xfrm>
          <a:prstGeom prst="bentConnector3">
            <a:avLst>
              <a:gd name="adj1" fmla="val 913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>
            <a:stCxn id="25636" idx="2"/>
            <a:endCxn id="25640" idx="0"/>
          </p:cNvCxnSpPr>
          <p:nvPr/>
        </p:nvCxnSpPr>
        <p:spPr>
          <a:xfrm rot="16200000" flipH="1">
            <a:off x="2002522" y="2084186"/>
            <a:ext cx="129300" cy="48906"/>
          </a:xfrm>
          <a:prstGeom prst="bentConnector3">
            <a:avLst>
              <a:gd name="adj1" fmla="val 9950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25633" idx="2"/>
            <a:endCxn id="25638" idx="0"/>
          </p:cNvCxnSpPr>
          <p:nvPr/>
        </p:nvCxnSpPr>
        <p:spPr>
          <a:xfrm rot="16200000" flipH="1">
            <a:off x="3567613" y="1997415"/>
            <a:ext cx="129850" cy="132054"/>
          </a:xfrm>
          <a:prstGeom prst="bentConnector3">
            <a:avLst>
              <a:gd name="adj1" fmla="val 922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25705" idx="3"/>
          </p:cNvCxnSpPr>
          <p:nvPr/>
        </p:nvCxnSpPr>
        <p:spPr>
          <a:xfrm>
            <a:off x="4248561" y="2775253"/>
            <a:ext cx="204717" cy="24525"/>
          </a:xfrm>
          <a:prstGeom prst="bentConnector3">
            <a:avLst>
              <a:gd name="adj1" fmla="val 946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20581" idx="3"/>
          </p:cNvCxnSpPr>
          <p:nvPr/>
        </p:nvCxnSpPr>
        <p:spPr>
          <a:xfrm>
            <a:off x="4249492" y="3158595"/>
            <a:ext cx="203786" cy="41117"/>
          </a:xfrm>
          <a:prstGeom prst="bentConnector3">
            <a:avLst>
              <a:gd name="adj1" fmla="val 993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25707" idx="3"/>
          </p:cNvCxnSpPr>
          <p:nvPr/>
        </p:nvCxnSpPr>
        <p:spPr>
          <a:xfrm>
            <a:off x="4234595" y="3579403"/>
            <a:ext cx="218684" cy="17851"/>
          </a:xfrm>
          <a:prstGeom prst="bentConnector3">
            <a:avLst>
              <a:gd name="adj1" fmla="val 918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25708" idx="3"/>
          </p:cNvCxnSpPr>
          <p:nvPr/>
        </p:nvCxnSpPr>
        <p:spPr>
          <a:xfrm>
            <a:off x="4214110" y="3973710"/>
            <a:ext cx="239168" cy="3659"/>
          </a:xfrm>
          <a:prstGeom prst="bentConnector3">
            <a:avLst>
              <a:gd name="adj1" fmla="val 1035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25709" idx="3"/>
          </p:cNvCxnSpPr>
          <p:nvPr/>
        </p:nvCxnSpPr>
        <p:spPr>
          <a:xfrm>
            <a:off x="4262526" y="4406854"/>
            <a:ext cx="190752" cy="42036"/>
          </a:xfrm>
          <a:prstGeom prst="bentConnector3">
            <a:avLst>
              <a:gd name="adj1" fmla="val 9314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25710" idx="3"/>
          </p:cNvCxnSpPr>
          <p:nvPr/>
        </p:nvCxnSpPr>
        <p:spPr>
          <a:xfrm>
            <a:off x="4234595" y="4853706"/>
            <a:ext cx="218684" cy="43866"/>
          </a:xfrm>
          <a:prstGeom prst="bentConnector3">
            <a:avLst>
              <a:gd name="adj1" fmla="val 1001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stCxn id="25711" idx="3"/>
          </p:cNvCxnSpPr>
          <p:nvPr/>
        </p:nvCxnSpPr>
        <p:spPr>
          <a:xfrm>
            <a:off x="4234594" y="5232478"/>
            <a:ext cx="218685" cy="86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25712" idx="3"/>
          </p:cNvCxnSpPr>
          <p:nvPr/>
        </p:nvCxnSpPr>
        <p:spPr>
          <a:xfrm>
            <a:off x="4282080" y="5644604"/>
            <a:ext cx="171198" cy="5665"/>
          </a:xfrm>
          <a:prstGeom prst="bentConnector3">
            <a:avLst>
              <a:gd name="adj1" fmla="val 1034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4277006" y="6045116"/>
            <a:ext cx="176273" cy="27603"/>
          </a:xfrm>
          <a:prstGeom prst="bentConnector3">
            <a:avLst>
              <a:gd name="adj1" fmla="val 966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stCxn id="25637" idx="3"/>
            <a:endCxn id="25642" idx="3"/>
          </p:cNvCxnSpPr>
          <p:nvPr/>
        </p:nvCxnSpPr>
        <p:spPr>
          <a:xfrm>
            <a:off x="5811861" y="2287792"/>
            <a:ext cx="20723" cy="3883812"/>
          </a:xfrm>
          <a:prstGeom prst="bentConnector3">
            <a:avLst>
              <a:gd name="adj1" fmla="val 12362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56" idx="2"/>
            <a:endCxn id="25637" idx="0"/>
          </p:cNvCxnSpPr>
          <p:nvPr/>
        </p:nvCxnSpPr>
        <p:spPr>
          <a:xfrm rot="16200000" flipH="1">
            <a:off x="5102786" y="1964311"/>
            <a:ext cx="120623" cy="121413"/>
          </a:xfrm>
          <a:prstGeom prst="bentConnector3">
            <a:avLst>
              <a:gd name="adj1" fmla="val 954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>
            <a:stCxn id="25696" idx="3"/>
          </p:cNvCxnSpPr>
          <p:nvPr/>
        </p:nvCxnSpPr>
        <p:spPr>
          <a:xfrm>
            <a:off x="5859346" y="2707632"/>
            <a:ext cx="225538" cy="55742"/>
          </a:xfrm>
          <a:prstGeom prst="bentConnector3">
            <a:avLst>
              <a:gd name="adj1" fmla="val 986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cxnSpLocks/>
            <a:stCxn id="25697" idx="3"/>
          </p:cNvCxnSpPr>
          <p:nvPr/>
        </p:nvCxnSpPr>
        <p:spPr>
          <a:xfrm flipV="1">
            <a:off x="5850035" y="3097826"/>
            <a:ext cx="220391" cy="205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>
            <a:stCxn id="25698" idx="3"/>
          </p:cNvCxnSpPr>
          <p:nvPr/>
        </p:nvCxnSpPr>
        <p:spPr>
          <a:xfrm>
            <a:off x="5811860" y="3520006"/>
            <a:ext cx="273024" cy="31069"/>
          </a:xfrm>
          <a:prstGeom prst="bentConnector3">
            <a:avLst>
              <a:gd name="adj1" fmla="val 901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stCxn id="25699" idx="3"/>
          </p:cNvCxnSpPr>
          <p:nvPr/>
        </p:nvCxnSpPr>
        <p:spPr>
          <a:xfrm>
            <a:off x="5838862" y="3963658"/>
            <a:ext cx="231564" cy="10052"/>
          </a:xfrm>
          <a:prstGeom prst="bentConnector3">
            <a:avLst>
              <a:gd name="adj1" fmla="val 1013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stCxn id="25700" idx="3"/>
          </p:cNvCxnSpPr>
          <p:nvPr/>
        </p:nvCxnSpPr>
        <p:spPr>
          <a:xfrm>
            <a:off x="5836999" y="4451631"/>
            <a:ext cx="243250" cy="14164"/>
          </a:xfrm>
          <a:prstGeom prst="bentConnector3">
            <a:avLst>
              <a:gd name="adj1" fmla="val 988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Elbow Connector 186"/>
          <p:cNvCxnSpPr>
            <a:stCxn id="25701" idx="3"/>
          </p:cNvCxnSpPr>
          <p:nvPr/>
        </p:nvCxnSpPr>
        <p:spPr>
          <a:xfrm>
            <a:off x="5826757" y="4873810"/>
            <a:ext cx="258127" cy="23762"/>
          </a:xfrm>
          <a:prstGeom prst="bentConnector3">
            <a:avLst>
              <a:gd name="adj1" fmla="val 995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Elbow Connector 189"/>
          <p:cNvCxnSpPr>
            <a:stCxn id="25702" idx="3"/>
          </p:cNvCxnSpPr>
          <p:nvPr/>
        </p:nvCxnSpPr>
        <p:spPr>
          <a:xfrm>
            <a:off x="5835137" y="5323402"/>
            <a:ext cx="245112" cy="31984"/>
          </a:xfrm>
          <a:prstGeom prst="bentConnector3">
            <a:avLst>
              <a:gd name="adj1" fmla="val 984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65" name="Elbow Connector 25664"/>
          <p:cNvCxnSpPr>
            <a:cxnSpLocks/>
            <a:stCxn id="25734" idx="3"/>
          </p:cNvCxnSpPr>
          <p:nvPr/>
        </p:nvCxnSpPr>
        <p:spPr>
          <a:xfrm flipV="1">
            <a:off x="5826758" y="5732999"/>
            <a:ext cx="243668" cy="354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68" name="Elbow Connector 25667"/>
          <p:cNvCxnSpPr>
            <a:stCxn id="94" idx="2"/>
            <a:endCxn id="101" idx="0"/>
          </p:cNvCxnSpPr>
          <p:nvPr/>
        </p:nvCxnSpPr>
        <p:spPr>
          <a:xfrm rot="5400000">
            <a:off x="6803487" y="2026446"/>
            <a:ext cx="128323" cy="118586"/>
          </a:xfrm>
          <a:prstGeom prst="bentConnector3">
            <a:avLst>
              <a:gd name="adj1" fmla="val 9540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41" name="Elbow Connector 25740"/>
          <p:cNvCxnSpPr>
            <a:stCxn id="151" idx="2"/>
            <a:endCxn id="158" idx="0"/>
          </p:cNvCxnSpPr>
          <p:nvPr/>
        </p:nvCxnSpPr>
        <p:spPr>
          <a:xfrm rot="16200000" flipH="1">
            <a:off x="8235883" y="2090026"/>
            <a:ext cx="224743" cy="251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01" idx="3"/>
            <a:endCxn id="111" idx="3"/>
          </p:cNvCxnSpPr>
          <p:nvPr/>
        </p:nvCxnSpPr>
        <p:spPr>
          <a:xfrm>
            <a:off x="7366781" y="2326688"/>
            <a:ext cx="38269" cy="4708789"/>
          </a:xfrm>
          <a:prstGeom prst="bentConnector3">
            <a:avLst>
              <a:gd name="adj1" fmla="val 6973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07" idx="3"/>
          </p:cNvCxnSpPr>
          <p:nvPr/>
        </p:nvCxnSpPr>
        <p:spPr>
          <a:xfrm flipV="1">
            <a:off x="7366782" y="5605230"/>
            <a:ext cx="270536" cy="441"/>
          </a:xfrm>
          <a:prstGeom prst="bentConnector3">
            <a:avLst>
              <a:gd name="adj1" fmla="val 930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10" idx="3"/>
          </p:cNvCxnSpPr>
          <p:nvPr/>
        </p:nvCxnSpPr>
        <p:spPr>
          <a:xfrm flipV="1">
            <a:off x="7385439" y="6597062"/>
            <a:ext cx="269726" cy="749"/>
          </a:xfrm>
          <a:prstGeom prst="bentConnector3">
            <a:avLst>
              <a:gd name="adj1" fmla="val 788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cxnSpLocks/>
          </p:cNvCxnSpPr>
          <p:nvPr/>
        </p:nvCxnSpPr>
        <p:spPr>
          <a:xfrm flipH="1">
            <a:off x="8986346" y="2333808"/>
            <a:ext cx="38700" cy="4104746"/>
          </a:xfrm>
          <a:prstGeom prst="bentConnector3">
            <a:avLst>
              <a:gd name="adj1" fmla="val -5906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59" idx="3"/>
          </p:cNvCxnSpPr>
          <p:nvPr/>
        </p:nvCxnSpPr>
        <p:spPr>
          <a:xfrm>
            <a:off x="8808751" y="2748926"/>
            <a:ext cx="391136" cy="12676"/>
          </a:xfrm>
          <a:prstGeom prst="bentConnector3">
            <a:avLst>
              <a:gd name="adj1" fmla="val 11206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60" idx="3"/>
          </p:cNvCxnSpPr>
          <p:nvPr/>
        </p:nvCxnSpPr>
        <p:spPr>
          <a:xfrm>
            <a:off x="8842734" y="3161169"/>
            <a:ext cx="357152" cy="6507"/>
          </a:xfrm>
          <a:prstGeom prst="bentConnector3">
            <a:avLst>
              <a:gd name="adj1" fmla="val 1070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61" idx="3"/>
          </p:cNvCxnSpPr>
          <p:nvPr/>
        </p:nvCxnSpPr>
        <p:spPr>
          <a:xfrm flipV="1">
            <a:off x="8880912" y="3556355"/>
            <a:ext cx="323122" cy="9428"/>
          </a:xfrm>
          <a:prstGeom prst="bentConnector3">
            <a:avLst>
              <a:gd name="adj1" fmla="val 1040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63" idx="3"/>
          </p:cNvCxnSpPr>
          <p:nvPr/>
        </p:nvCxnSpPr>
        <p:spPr>
          <a:xfrm>
            <a:off x="8921790" y="3989909"/>
            <a:ext cx="290901" cy="28803"/>
          </a:xfrm>
          <a:prstGeom prst="bentConnector3">
            <a:avLst>
              <a:gd name="adj1" fmla="val 1100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04" name="Elbow Connector 25603"/>
          <p:cNvCxnSpPr>
            <a:stCxn id="164" idx="3"/>
          </p:cNvCxnSpPr>
          <p:nvPr/>
        </p:nvCxnSpPr>
        <p:spPr>
          <a:xfrm>
            <a:off x="8951331" y="4413897"/>
            <a:ext cx="234268" cy="17069"/>
          </a:xfrm>
          <a:prstGeom prst="bentConnector3">
            <a:avLst>
              <a:gd name="adj1" fmla="val 1204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1" name="Elbow Connector 25610"/>
          <p:cNvCxnSpPr>
            <a:stCxn id="166" idx="3"/>
          </p:cNvCxnSpPr>
          <p:nvPr/>
        </p:nvCxnSpPr>
        <p:spPr>
          <a:xfrm>
            <a:off x="8951331" y="4818866"/>
            <a:ext cx="234268" cy="38275"/>
          </a:xfrm>
          <a:prstGeom prst="bentConnector3">
            <a:avLst>
              <a:gd name="adj1" fmla="val 1163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7" name="Elbow Connector 25616"/>
          <p:cNvCxnSpPr>
            <a:stCxn id="167" idx="3"/>
          </p:cNvCxnSpPr>
          <p:nvPr/>
        </p:nvCxnSpPr>
        <p:spPr>
          <a:xfrm flipV="1">
            <a:off x="8951330" y="5176661"/>
            <a:ext cx="281412" cy="20245"/>
          </a:xfrm>
          <a:prstGeom prst="bentConnector3">
            <a:avLst>
              <a:gd name="adj1" fmla="val 10520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31" name="Elbow Connector 25630"/>
          <p:cNvCxnSpPr>
            <a:stCxn id="170" idx="3"/>
          </p:cNvCxnSpPr>
          <p:nvPr/>
        </p:nvCxnSpPr>
        <p:spPr>
          <a:xfrm>
            <a:off x="8978816" y="6015625"/>
            <a:ext cx="234269" cy="56013"/>
          </a:xfrm>
          <a:prstGeom prst="bentConnector3">
            <a:avLst>
              <a:gd name="adj1" fmla="val 1163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2" name="Rounded Rectangle 25651"/>
          <p:cNvSpPr/>
          <p:nvPr/>
        </p:nvSpPr>
        <p:spPr>
          <a:xfrm>
            <a:off x="5808590" y="1080192"/>
            <a:ext cx="1443244" cy="372132"/>
          </a:xfrm>
          <a:prstGeom prst="roundRect">
            <a:avLst/>
          </a:prstGeom>
          <a:solidFill>
            <a:srgbClr val="CDF9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6" b="1" i="1" dirty="0">
                <a:solidFill>
                  <a:schemeClr val="tx1"/>
                </a:solidFill>
              </a:rPr>
              <a:t>Investigative Regions and Resource Team</a:t>
            </a:r>
          </a:p>
        </p:txBody>
      </p:sp>
      <p:cxnSp>
        <p:nvCxnSpPr>
          <p:cNvPr id="25656" name="Elbow Connector 25655"/>
          <p:cNvCxnSpPr>
            <a:stCxn id="25616" idx="3"/>
            <a:endCxn id="25652" idx="1"/>
          </p:cNvCxnSpPr>
          <p:nvPr/>
        </p:nvCxnSpPr>
        <p:spPr>
          <a:xfrm>
            <a:off x="5106911" y="1232302"/>
            <a:ext cx="701678" cy="339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25616" idx="2"/>
            <a:endCxn id="25634" idx="0"/>
          </p:cNvCxnSpPr>
          <p:nvPr/>
        </p:nvCxnSpPr>
        <p:spPr>
          <a:xfrm rot="5400000">
            <a:off x="2423000" y="-376736"/>
            <a:ext cx="279104" cy="386204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25616" idx="2"/>
          </p:cNvCxnSpPr>
          <p:nvPr/>
        </p:nvCxnSpPr>
        <p:spPr>
          <a:xfrm rot="16200000" flipH="1">
            <a:off x="6388689" y="-480381"/>
            <a:ext cx="106669" cy="389689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>
          <a:xfrm rot="5400000">
            <a:off x="8335176" y="1563134"/>
            <a:ext cx="82019" cy="13081"/>
          </a:xfrm>
          <a:prstGeom prst="bentConnector3">
            <a:avLst>
              <a:gd name="adj1" fmla="val 1210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endCxn id="94" idx="0"/>
          </p:cNvCxnSpPr>
          <p:nvPr/>
        </p:nvCxnSpPr>
        <p:spPr>
          <a:xfrm rot="16200000" flipH="1">
            <a:off x="6857788" y="1525985"/>
            <a:ext cx="79012" cy="59293"/>
          </a:xfrm>
          <a:prstGeom prst="bentConnector3">
            <a:avLst>
              <a:gd name="adj1" fmla="val 1114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endCxn id="156" idx="0"/>
          </p:cNvCxnSpPr>
          <p:nvPr/>
        </p:nvCxnSpPr>
        <p:spPr>
          <a:xfrm rot="5400000">
            <a:off x="5058610" y="1562547"/>
            <a:ext cx="106610" cy="19044"/>
          </a:xfrm>
          <a:prstGeom prst="bentConnector3">
            <a:avLst>
              <a:gd name="adj1" fmla="val 955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endCxn id="25633" idx="0"/>
          </p:cNvCxnSpPr>
          <p:nvPr/>
        </p:nvCxnSpPr>
        <p:spPr>
          <a:xfrm rot="16200000" flipH="1">
            <a:off x="3488065" y="1576479"/>
            <a:ext cx="119570" cy="37325"/>
          </a:xfrm>
          <a:prstGeom prst="bentConnector3">
            <a:avLst>
              <a:gd name="adj1" fmla="val 98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endCxn id="25636" idx="0"/>
          </p:cNvCxnSpPr>
          <p:nvPr/>
        </p:nvCxnSpPr>
        <p:spPr>
          <a:xfrm rot="16200000" flipH="1">
            <a:off x="1977023" y="1607727"/>
            <a:ext cx="119305" cy="12085"/>
          </a:xfrm>
          <a:prstGeom prst="bentConnector3">
            <a:avLst>
              <a:gd name="adj1" fmla="val 8255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cxnSpLocks/>
            <a:stCxn id="102" idx="3"/>
          </p:cNvCxnSpPr>
          <p:nvPr/>
        </p:nvCxnSpPr>
        <p:spPr>
          <a:xfrm>
            <a:off x="7367946" y="3439855"/>
            <a:ext cx="279413" cy="6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>
            <a:stCxn id="168" idx="3"/>
          </p:cNvCxnSpPr>
          <p:nvPr/>
        </p:nvCxnSpPr>
        <p:spPr>
          <a:xfrm flipV="1">
            <a:off x="8951330" y="5587949"/>
            <a:ext cx="281412" cy="6393"/>
          </a:xfrm>
          <a:prstGeom prst="bentConnector3">
            <a:avLst>
              <a:gd name="adj1" fmla="val 1017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_s11310"/>
          <p:cNvSpPr>
            <a:spLocks noChangeArrowheads="1"/>
          </p:cNvSpPr>
          <p:nvPr/>
        </p:nvSpPr>
        <p:spPr bwMode="auto">
          <a:xfrm>
            <a:off x="7815328" y="6732586"/>
            <a:ext cx="1167175" cy="384544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Katie Flores  #W0044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24" dirty="0"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cxnSp>
        <p:nvCxnSpPr>
          <p:cNvPr id="4" name="Elbow Connector 3"/>
          <p:cNvCxnSpPr>
            <a:endCxn id="171" idx="3"/>
          </p:cNvCxnSpPr>
          <p:nvPr/>
        </p:nvCxnSpPr>
        <p:spPr>
          <a:xfrm rot="5400000">
            <a:off x="8883761" y="6578340"/>
            <a:ext cx="445261" cy="24777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3036119" y="7315559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- 56	    Wage – 11	Temp - 0                      Total - 67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51141" y="4503342"/>
            <a:ext cx="1242262" cy="393675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Beatrice Shaw  #W0194</a:t>
            </a:r>
          </a:p>
          <a:p>
            <a:pPr algn="ctr"/>
            <a:r>
              <a:rPr lang="en-US" sz="82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HlthCare Comp Spec</a:t>
            </a:r>
          </a:p>
        </p:txBody>
      </p:sp>
      <p:cxnSp>
        <p:nvCxnSpPr>
          <p:cNvPr id="7" name="Elbow Connector 6"/>
          <p:cNvCxnSpPr>
            <a:cxnSpLocks/>
            <a:stCxn id="5" idx="3"/>
          </p:cNvCxnSpPr>
          <p:nvPr/>
        </p:nvCxnSpPr>
        <p:spPr>
          <a:xfrm>
            <a:off x="7493403" y="4700180"/>
            <a:ext cx="191924" cy="113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9FC8746-0199-4C13-A302-61FDA83F62D3}"/>
              </a:ext>
            </a:extLst>
          </p:cNvPr>
          <p:cNvSpPr/>
          <p:nvPr/>
        </p:nvSpPr>
        <p:spPr>
          <a:xfrm>
            <a:off x="6245333" y="4075593"/>
            <a:ext cx="1199880" cy="34633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Alan Burton, #00396</a:t>
            </a:r>
          </a:p>
          <a:p>
            <a:pPr algn="ctr"/>
            <a:r>
              <a:rPr lang="en-US" sz="82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HlthCare Comp Spec II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6F2165D-91BA-4C97-8384-D8DCEC1F63F2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445213" y="4248760"/>
            <a:ext cx="193526" cy="17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97C1A01-A041-4CB7-9C3A-EBBB610DFB80}"/>
              </a:ext>
            </a:extLst>
          </p:cNvPr>
          <p:cNvSpPr/>
          <p:nvPr/>
        </p:nvSpPr>
        <p:spPr>
          <a:xfrm>
            <a:off x="6223590" y="5899775"/>
            <a:ext cx="1215070" cy="399549"/>
          </a:xfrm>
          <a:prstGeom prst="round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#W0192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HlthCare Comp Spec I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8DAD0661-47E5-42EC-9221-AEB6DA56F637}"/>
              </a:ext>
            </a:extLst>
          </p:cNvPr>
          <p:cNvCxnSpPr>
            <a:stCxn id="6" idx="3"/>
          </p:cNvCxnSpPr>
          <p:nvPr/>
        </p:nvCxnSpPr>
        <p:spPr>
          <a:xfrm>
            <a:off x="7438660" y="6099550"/>
            <a:ext cx="187605" cy="27544"/>
          </a:xfrm>
          <a:prstGeom prst="bentConnector3">
            <a:avLst>
              <a:gd name="adj1" fmla="val 1007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3FA60EDA-F15B-CAF2-7623-C975B7DEC3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68" y="881349"/>
            <a:ext cx="1226676" cy="618449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D5550E4-7F55-56EC-9CD9-6748E1F4BB36}"/>
              </a:ext>
            </a:extLst>
          </p:cNvPr>
          <p:cNvSpPr/>
          <p:nvPr/>
        </p:nvSpPr>
        <p:spPr>
          <a:xfrm>
            <a:off x="6289617" y="2878010"/>
            <a:ext cx="1090199" cy="32257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Wade # 00403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Investigator </a:t>
            </a:r>
            <a:endParaRPr lang="en-US" sz="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3492A07-03B6-2B69-E9A0-0C5D6A82BD52}"/>
              </a:ext>
            </a:extLst>
          </p:cNvPr>
          <p:cNvCxnSpPr>
            <a:cxnSpLocks/>
            <a:endCxn id="31" idx="3"/>
          </p:cNvCxnSpPr>
          <p:nvPr/>
        </p:nvCxnSpPr>
        <p:spPr>
          <a:xfrm flipH="1">
            <a:off x="7379816" y="3035030"/>
            <a:ext cx="236941" cy="4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B99BCA-5A03-6A66-6673-BB70C9F7582F}"/>
              </a:ext>
            </a:extLst>
          </p:cNvPr>
          <p:cNvCxnSpPr>
            <a:cxnSpLocks/>
            <a:stCxn id="103" idx="3"/>
          </p:cNvCxnSpPr>
          <p:nvPr/>
        </p:nvCxnSpPr>
        <p:spPr>
          <a:xfrm>
            <a:off x="7431572" y="3842129"/>
            <a:ext cx="215787" cy="6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41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Elbow Connector 47"/>
          <p:cNvCxnSpPr/>
          <p:nvPr/>
        </p:nvCxnSpPr>
        <p:spPr>
          <a:xfrm rot="5400000">
            <a:off x="8123876" y="3895450"/>
            <a:ext cx="432699" cy="329613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rot="5400000">
            <a:off x="8114969" y="3462751"/>
            <a:ext cx="432699" cy="329613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 rot="5400000">
            <a:off x="3643940" y="2351085"/>
            <a:ext cx="243811" cy="11543"/>
          </a:xfrm>
          <a:prstGeom prst="bentConnector3">
            <a:avLst>
              <a:gd name="adj1" fmla="val 11322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endCxn id="8224" idx="0"/>
          </p:cNvCxnSpPr>
          <p:nvPr/>
        </p:nvCxnSpPr>
        <p:spPr>
          <a:xfrm rot="5400000">
            <a:off x="5522534" y="2300076"/>
            <a:ext cx="243811" cy="11543"/>
          </a:xfrm>
          <a:prstGeom prst="bentConnector3">
            <a:avLst>
              <a:gd name="adj1" fmla="val 11322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197" name="Organization Chart 59"/>
          <p:cNvGrpSpPr>
            <a:grpSpLocks noChangeAspect="1"/>
          </p:cNvGrpSpPr>
          <p:nvPr/>
        </p:nvGrpSpPr>
        <p:grpSpPr bwMode="auto">
          <a:xfrm>
            <a:off x="365921" y="1144613"/>
            <a:ext cx="8331631" cy="5319244"/>
            <a:chOff x="189" y="730"/>
            <a:chExt cx="5028" cy="3119"/>
          </a:xfrm>
        </p:grpSpPr>
        <p:cxnSp>
          <p:nvCxnSpPr>
            <p:cNvPr id="8212" name="_s1035"/>
            <p:cNvCxnSpPr>
              <a:cxnSpLocks noChangeShapeType="1"/>
            </p:cNvCxnSpPr>
            <p:nvPr/>
          </p:nvCxnSpPr>
          <p:spPr bwMode="auto">
            <a:xfrm rot="5400000" flipH="1" flipV="1">
              <a:off x="2157" y="599"/>
              <a:ext cx="275" cy="176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_s1039"/>
            <p:cNvCxnSpPr>
              <a:cxnSpLocks noChangeShapeType="1"/>
            </p:cNvCxnSpPr>
            <p:nvPr/>
          </p:nvCxnSpPr>
          <p:spPr bwMode="auto">
            <a:xfrm rot="5400000" flipH="1" flipV="1">
              <a:off x="930" y="1313"/>
              <a:ext cx="2410" cy="1640"/>
            </a:xfrm>
            <a:prstGeom prst="bentConnector3">
              <a:avLst>
                <a:gd name="adj1" fmla="val 32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5" name="_s1040"/>
            <p:cNvCxnSpPr>
              <a:cxnSpLocks noChangeShapeType="1"/>
            </p:cNvCxnSpPr>
            <p:nvPr/>
          </p:nvCxnSpPr>
          <p:spPr bwMode="auto">
            <a:xfrm rot="5400000" flipH="1" flipV="1">
              <a:off x="1271" y="1647"/>
              <a:ext cx="2411" cy="972"/>
            </a:xfrm>
            <a:prstGeom prst="bentConnector3">
              <a:avLst>
                <a:gd name="adj1" fmla="val 32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6" name="_s1041"/>
            <p:cNvCxnSpPr>
              <a:cxnSpLocks noChangeShapeType="1"/>
            </p:cNvCxnSpPr>
            <p:nvPr/>
          </p:nvCxnSpPr>
          <p:spPr bwMode="auto">
            <a:xfrm rot="16200000" flipV="1">
              <a:off x="2729" y="1198"/>
              <a:ext cx="2410" cy="1934"/>
            </a:xfrm>
            <a:prstGeom prst="bentConnector3">
              <a:avLst>
                <a:gd name="adj1" fmla="val 32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7" name="_s1042"/>
            <p:cNvCxnSpPr>
              <a:cxnSpLocks noChangeShapeType="1"/>
              <a:stCxn id="8227" idx="0"/>
            </p:cNvCxnSpPr>
            <p:nvPr/>
          </p:nvCxnSpPr>
          <p:spPr bwMode="auto">
            <a:xfrm rot="16200000" flipV="1">
              <a:off x="2344" y="1584"/>
              <a:ext cx="2411" cy="1164"/>
            </a:xfrm>
            <a:prstGeom prst="bentConnector3">
              <a:avLst>
                <a:gd name="adj1" fmla="val 338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8" name="_s1043"/>
            <p:cNvCxnSpPr>
              <a:cxnSpLocks noChangeShapeType="1"/>
              <a:stCxn id="8226" idx="0"/>
            </p:cNvCxnSpPr>
            <p:nvPr/>
          </p:nvCxnSpPr>
          <p:spPr bwMode="auto">
            <a:xfrm rot="16200000" flipV="1">
              <a:off x="2018" y="1909"/>
              <a:ext cx="2411" cy="512"/>
            </a:xfrm>
            <a:prstGeom prst="bentConnector3">
              <a:avLst>
                <a:gd name="adj1" fmla="val 338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9" name="_s1044"/>
            <p:cNvCxnSpPr>
              <a:cxnSpLocks noChangeShapeType="1"/>
              <a:stCxn id="8225" idx="0"/>
            </p:cNvCxnSpPr>
            <p:nvPr/>
          </p:nvCxnSpPr>
          <p:spPr bwMode="auto">
            <a:xfrm rot="5400000" flipH="1" flipV="1">
              <a:off x="1626" y="2049"/>
              <a:ext cx="2405" cy="227"/>
            </a:xfrm>
            <a:prstGeom prst="bentConnector3">
              <a:avLst>
                <a:gd name="adj1" fmla="val 389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2" name="_s1047"/>
            <p:cNvSpPr>
              <a:spLocks noChangeArrowheads="1"/>
            </p:cNvSpPr>
            <p:nvPr/>
          </p:nvSpPr>
          <p:spPr bwMode="auto">
            <a:xfrm>
              <a:off x="2584" y="730"/>
              <a:ext cx="670" cy="3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81" b="1" dirty="0">
                  <a:latin typeface="Calibri" panose="020F0502020204030204" pitchFamily="34" charset="0"/>
                  <a:cs typeface="Calibri" panose="020F0502020204030204" pitchFamily="34" charset="0"/>
                </a:rPr>
                <a:t>Agency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libri" panose="020F0502020204030204" pitchFamily="34" charset="0"/>
                  <a:cs typeface="Calibri" panose="020F0502020204030204" pitchFamily="34" charset="0"/>
                </a:rPr>
                <a:t>Arne Owens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libri" panose="020F0502020204030204" pitchFamily="34" charset="0"/>
                  <a:cs typeface="Calibri" panose="020F0502020204030204" pitchFamily="34" charset="0"/>
                </a:rPr>
                <a:t>#00001</a:t>
              </a:r>
            </a:p>
          </p:txBody>
        </p:sp>
        <p:sp>
          <p:nvSpPr>
            <p:cNvPr id="8223" name="_s1048"/>
            <p:cNvSpPr>
              <a:spLocks noChangeArrowheads="1"/>
            </p:cNvSpPr>
            <p:nvPr/>
          </p:nvSpPr>
          <p:spPr bwMode="auto">
            <a:xfrm>
              <a:off x="4500" y="1460"/>
              <a:ext cx="717" cy="32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Chief Operating Officer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Lisa Hahn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#00176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4" name="_s1049"/>
            <p:cNvSpPr>
              <a:spLocks noChangeArrowheads="1"/>
            </p:cNvSpPr>
            <p:nvPr/>
          </p:nvSpPr>
          <p:spPr bwMode="auto">
            <a:xfrm>
              <a:off x="3014" y="1479"/>
              <a:ext cx="721" cy="29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Enforcement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Vacant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 #00106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5" name="_s1050"/>
            <p:cNvSpPr>
              <a:spLocks noChangeArrowheads="1"/>
            </p:cNvSpPr>
            <p:nvPr/>
          </p:nvSpPr>
          <p:spPr bwMode="auto">
            <a:xfrm>
              <a:off x="2354" y="3365"/>
              <a:ext cx="722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Boards of Funeral Dir &amp;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Embalmers, Long Term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Care Adm, Physical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Therapy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Corie Tillman Wolf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6" name="_s1051"/>
            <p:cNvSpPr>
              <a:spLocks noChangeArrowheads="1"/>
            </p:cNvSpPr>
            <p:nvPr/>
          </p:nvSpPr>
          <p:spPr bwMode="auto">
            <a:xfrm>
              <a:off x="3168" y="3371"/>
              <a:ext cx="623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 of Medicine </a:t>
              </a:r>
            </a:p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William Harp</a:t>
              </a:r>
            </a:p>
          </p:txBody>
        </p:sp>
        <p:sp>
          <p:nvSpPr>
            <p:cNvPr id="8227" name="_s1052"/>
            <p:cNvSpPr>
              <a:spLocks noChangeArrowheads="1"/>
            </p:cNvSpPr>
            <p:nvPr/>
          </p:nvSpPr>
          <p:spPr bwMode="auto">
            <a:xfrm>
              <a:off x="3819" y="3371"/>
              <a:ext cx="624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 of Nursing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Jay Douglas</a:t>
              </a:r>
            </a:p>
          </p:txBody>
        </p:sp>
        <p:sp>
          <p:nvSpPr>
            <p:cNvPr id="8228" name="_s1053"/>
            <p:cNvSpPr>
              <a:spLocks noChangeArrowheads="1"/>
            </p:cNvSpPr>
            <p:nvPr/>
          </p:nvSpPr>
          <p:spPr bwMode="auto">
            <a:xfrm>
              <a:off x="4519" y="3370"/>
              <a:ext cx="624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 of Pharmacy</a:t>
              </a:r>
            </a:p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Caroline Juran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9" name="_s1054"/>
            <p:cNvSpPr>
              <a:spLocks noChangeArrowheads="1"/>
            </p:cNvSpPr>
            <p:nvPr/>
          </p:nvSpPr>
          <p:spPr bwMode="auto">
            <a:xfrm>
              <a:off x="1678" y="3371"/>
              <a:ext cx="625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 of Dentistry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Jamie Sacksteder</a:t>
              </a:r>
            </a:p>
          </p:txBody>
        </p:sp>
        <p:sp>
          <p:nvSpPr>
            <p:cNvPr id="8230" name="_s1055"/>
            <p:cNvSpPr>
              <a:spLocks noChangeArrowheads="1"/>
            </p:cNvSpPr>
            <p:nvPr/>
          </p:nvSpPr>
          <p:spPr bwMode="auto">
            <a:xfrm>
              <a:off x="958" y="3370"/>
              <a:ext cx="674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Boards of Counseling,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 Psychology, Social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Work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Jaime Hoyle</a:t>
              </a:r>
            </a:p>
          </p:txBody>
        </p:sp>
        <p:sp>
          <p:nvSpPr>
            <p:cNvPr id="8231" name="_s1056"/>
            <p:cNvSpPr>
              <a:spLocks noChangeArrowheads="1"/>
            </p:cNvSpPr>
            <p:nvPr/>
          </p:nvSpPr>
          <p:spPr bwMode="auto">
            <a:xfrm>
              <a:off x="189" y="3372"/>
              <a:ext cx="739" cy="4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Boards of Aud &amp; Speech,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Optometry, Veterinary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Medicine, Health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Professions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Leslie Knachel</a:t>
              </a:r>
            </a:p>
          </p:txBody>
        </p:sp>
        <p:sp>
          <p:nvSpPr>
            <p:cNvPr id="8232" name="_s1057"/>
            <p:cNvSpPr>
              <a:spLocks noChangeArrowheads="1"/>
            </p:cNvSpPr>
            <p:nvPr/>
          </p:nvSpPr>
          <p:spPr bwMode="auto">
            <a:xfrm>
              <a:off x="285" y="1456"/>
              <a:ext cx="734" cy="3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HPMP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Chris Buisset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#00004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3" name="_s1058"/>
            <p:cNvSpPr>
              <a:spLocks noChangeArrowheads="1"/>
            </p:cNvSpPr>
            <p:nvPr/>
          </p:nvSpPr>
          <p:spPr bwMode="auto">
            <a:xfrm>
              <a:off x="1878" y="1458"/>
              <a:ext cx="869" cy="37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Director of Legislative and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Regulatory Affairs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Erin Barrett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#00157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4" name="_s1059"/>
            <p:cNvSpPr>
              <a:spLocks noChangeArrowheads="1"/>
            </p:cNvSpPr>
            <p:nvPr/>
          </p:nvSpPr>
          <p:spPr bwMode="auto">
            <a:xfrm>
              <a:off x="1114" y="1483"/>
              <a:ext cx="699" cy="34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Chief Deputy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Jim Jenkins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b="1" dirty="0">
                  <a:latin typeface="Calibri" panose="020F0502020204030204" pitchFamily="34" charset="0"/>
                  <a:cs typeface="Calibri" panose="020F0502020204030204" pitchFamily="34" charset="0"/>
                </a:rPr>
                <a:t>#00177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5" name="_s1060"/>
            <p:cNvSpPr>
              <a:spLocks noChangeArrowheads="1"/>
            </p:cNvSpPr>
            <p:nvPr/>
          </p:nvSpPr>
          <p:spPr bwMode="auto">
            <a:xfrm>
              <a:off x="472" y="2377"/>
              <a:ext cx="964" cy="28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PMP Program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Ashley Carter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#00164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6" name="_s1061"/>
            <p:cNvSpPr>
              <a:spLocks noChangeArrowheads="1"/>
            </p:cNvSpPr>
            <p:nvPr/>
          </p:nvSpPr>
          <p:spPr bwMode="auto">
            <a:xfrm>
              <a:off x="383" y="2690"/>
              <a:ext cx="1089" cy="26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Healthcare Workforce Data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 Center 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Yetty Shobo #00003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8" name="_s1063"/>
            <p:cNvSpPr>
              <a:spLocks noChangeArrowheads="1"/>
            </p:cNvSpPr>
            <p:nvPr/>
          </p:nvSpPr>
          <p:spPr bwMode="auto">
            <a:xfrm>
              <a:off x="3779" y="1474"/>
              <a:ext cx="664" cy="33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Admin Proceedings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Division </a:t>
              </a: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Director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908" dirty="0">
                  <a:latin typeface="Calibri" panose="020F0502020204030204" pitchFamily="34" charset="0"/>
                  <a:cs typeface="Calibri" panose="020F0502020204030204" pitchFamily="34" charset="0"/>
                </a:rPr>
                <a:t>James Banning #00031</a:t>
              </a:r>
            </a:p>
            <a:p>
              <a:pPr algn="ctr">
                <a:spcBef>
                  <a:spcPct val="0"/>
                </a:spcBef>
                <a:buNone/>
              </a:pPr>
              <a:endParaRPr lang="en-US" altLang="en-US" sz="908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199" name="Text Box 282"/>
          <p:cNvSpPr txBox="1">
            <a:spLocks noChangeArrowheads="1"/>
          </p:cNvSpPr>
          <p:nvPr/>
        </p:nvSpPr>
        <p:spPr bwMode="auto">
          <a:xfrm>
            <a:off x="-871368" y="2348169"/>
            <a:ext cx="190279" cy="23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8" name="_s1065"/>
          <p:cNvSpPr>
            <a:spLocks noChangeArrowheads="1"/>
          </p:cNvSpPr>
          <p:nvPr/>
        </p:nvSpPr>
        <p:spPr bwMode="auto">
          <a:xfrm>
            <a:off x="943454" y="3094447"/>
            <a:ext cx="1464795" cy="455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Communications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Diane Powers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#00074</a:t>
            </a:r>
          </a:p>
        </p:txBody>
      </p:sp>
      <p:sp>
        <p:nvSpPr>
          <p:cNvPr id="50" name="Rectangle 2"/>
          <p:cNvSpPr txBox="1">
            <a:spLocks noChangeArrowheads="1"/>
          </p:cNvSpPr>
          <p:nvPr/>
        </p:nvSpPr>
        <p:spPr bwMode="auto">
          <a:xfrm>
            <a:off x="4210801" y="567389"/>
            <a:ext cx="4485089" cy="430336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83105" tIns="41553" rIns="83105" bIns="4155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36" kern="0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OFFICE OF THE DIRECTOR</a:t>
            </a:r>
          </a:p>
        </p:txBody>
      </p:sp>
      <p:sp>
        <p:nvSpPr>
          <p:cNvPr id="72" name="_s1048"/>
          <p:cNvSpPr>
            <a:spLocks noChangeArrowheads="1"/>
          </p:cNvSpPr>
          <p:nvPr/>
        </p:nvSpPr>
        <p:spPr bwMode="auto">
          <a:xfrm>
            <a:off x="6915550" y="3190051"/>
            <a:ext cx="1355186" cy="3607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</a:p>
        </p:txBody>
      </p:sp>
      <p:cxnSp>
        <p:nvCxnSpPr>
          <p:cNvPr id="129" name="Straight Connector 128"/>
          <p:cNvCxnSpPr>
            <a:endCxn id="8238" idx="0"/>
          </p:cNvCxnSpPr>
          <p:nvPr/>
        </p:nvCxnSpPr>
        <p:spPr bwMode="auto">
          <a:xfrm>
            <a:off x="6864855" y="2201940"/>
            <a:ext cx="0" cy="21151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Elbow Connector 92"/>
          <p:cNvCxnSpPr/>
          <p:nvPr/>
        </p:nvCxnSpPr>
        <p:spPr>
          <a:xfrm rot="5400000">
            <a:off x="8192542" y="3099415"/>
            <a:ext cx="369790" cy="235996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cxnSpLocks/>
            <a:stCxn id="8222" idx="1"/>
          </p:cNvCxnSpPr>
          <p:nvPr/>
        </p:nvCxnSpPr>
        <p:spPr>
          <a:xfrm rot="10800000" flipV="1">
            <a:off x="3567982" y="1432831"/>
            <a:ext cx="766567" cy="244730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endCxn id="8223" idx="0"/>
          </p:cNvCxnSpPr>
          <p:nvPr/>
        </p:nvCxnSpPr>
        <p:spPr>
          <a:xfrm>
            <a:off x="4969198" y="2194307"/>
            <a:ext cx="3134304" cy="195272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_s1048"/>
          <p:cNvSpPr>
            <a:spLocks noChangeArrowheads="1"/>
          </p:cNvSpPr>
          <p:nvPr/>
        </p:nvSpPr>
        <p:spPr bwMode="auto">
          <a:xfrm>
            <a:off x="6935260" y="4044791"/>
            <a:ext cx="1355186" cy="4725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Technology &amp; Business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Services Division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Rob Jenkins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_s1057"/>
          <p:cNvSpPr>
            <a:spLocks noChangeArrowheads="1"/>
          </p:cNvSpPr>
          <p:nvPr/>
        </p:nvSpPr>
        <p:spPr bwMode="auto">
          <a:xfrm>
            <a:off x="6117234" y="1404896"/>
            <a:ext cx="1645738" cy="50480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Information  Security Officer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b="1" dirty="0">
                <a:latin typeface="Calibri" panose="020F0502020204030204" pitchFamily="34" charset="0"/>
                <a:cs typeface="Calibri" panose="020F0502020204030204" pitchFamily="34" charset="0"/>
              </a:rPr>
              <a:t>#W0078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6" name="Elbow Connector 45"/>
          <p:cNvCxnSpPr>
            <a:cxnSpLocks/>
            <a:stCxn id="45" idx="1"/>
            <a:endCxn id="8222" idx="3"/>
          </p:cNvCxnSpPr>
          <p:nvPr/>
        </p:nvCxnSpPr>
        <p:spPr>
          <a:xfrm rot="10800000">
            <a:off x="5444770" y="1432832"/>
            <a:ext cx="672465" cy="224469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_s1048"/>
          <p:cNvSpPr>
            <a:spLocks noChangeArrowheads="1"/>
          </p:cNvSpPr>
          <p:nvPr/>
        </p:nvSpPr>
        <p:spPr bwMode="auto">
          <a:xfrm>
            <a:off x="6935260" y="3603094"/>
            <a:ext cx="1355186" cy="4032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Financial Services Division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8" dirty="0">
                <a:latin typeface="Calibri" panose="020F0502020204030204" pitchFamily="34" charset="0"/>
                <a:cs typeface="Calibri" panose="020F0502020204030204" pitchFamily="34" charset="0"/>
              </a:rPr>
              <a:t>Chris Moore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12713" y="7213052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22203" y="7295378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cxnSp>
        <p:nvCxnSpPr>
          <p:cNvPr id="7" name="Elbow Connector 6"/>
          <p:cNvCxnSpPr/>
          <p:nvPr/>
        </p:nvCxnSpPr>
        <p:spPr>
          <a:xfrm rot="10800000" flipV="1">
            <a:off x="907819" y="5495624"/>
            <a:ext cx="1440344" cy="64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8231" idx="0"/>
          </p:cNvCxnSpPr>
          <p:nvPr/>
        </p:nvCxnSpPr>
        <p:spPr>
          <a:xfrm rot="16200000" flipH="1">
            <a:off x="888700" y="5560865"/>
            <a:ext cx="157459" cy="21542"/>
          </a:xfrm>
          <a:prstGeom prst="bentConnector3">
            <a:avLst>
              <a:gd name="adj1" fmla="val 9099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cxnSpLocks/>
          </p:cNvCxnSpPr>
          <p:nvPr/>
        </p:nvCxnSpPr>
        <p:spPr>
          <a:xfrm rot="5400000">
            <a:off x="1845782" y="3701725"/>
            <a:ext cx="1424890" cy="205021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cxnSpLocks/>
            <a:stCxn id="8208" idx="3"/>
          </p:cNvCxnSpPr>
          <p:nvPr/>
        </p:nvCxnSpPr>
        <p:spPr>
          <a:xfrm flipV="1">
            <a:off x="2408249" y="3275036"/>
            <a:ext cx="252001" cy="47086"/>
          </a:xfrm>
          <a:prstGeom prst="bentConnector3">
            <a:avLst>
              <a:gd name="adj1" fmla="val 10669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cxnSpLocks/>
          </p:cNvCxnSpPr>
          <p:nvPr/>
        </p:nvCxnSpPr>
        <p:spPr>
          <a:xfrm flipV="1">
            <a:off x="2463337" y="4070794"/>
            <a:ext cx="201866" cy="11086"/>
          </a:xfrm>
          <a:prstGeom prst="bentConnector3">
            <a:avLst>
              <a:gd name="adj1" fmla="val 10329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	    Wage – 1	Temp - 0                      Total - 8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959231" y="4571990"/>
            <a:ext cx="1369309" cy="462122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Resources</a:t>
            </a:r>
          </a:p>
          <a:p>
            <a:pPr algn="ctr"/>
            <a:r>
              <a:rPr lang="en-US" sz="9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Tonya Woodson</a:t>
            </a:r>
          </a:p>
        </p:txBody>
      </p:sp>
      <p:cxnSp>
        <p:nvCxnSpPr>
          <p:cNvPr id="9" name="Elbow Connector 8"/>
          <p:cNvCxnSpPr>
            <a:endCxn id="5" idx="3"/>
          </p:cNvCxnSpPr>
          <p:nvPr/>
        </p:nvCxnSpPr>
        <p:spPr>
          <a:xfrm rot="5400000">
            <a:off x="8141440" y="4439458"/>
            <a:ext cx="550693" cy="17649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A72AF45-6306-4A2D-8459-5AAD9E8418BE}"/>
              </a:ext>
            </a:extLst>
          </p:cNvPr>
          <p:cNvSpPr/>
          <p:nvPr/>
        </p:nvSpPr>
        <p:spPr>
          <a:xfrm>
            <a:off x="3349428" y="3179907"/>
            <a:ext cx="1298302" cy="57112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908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Novak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908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Analyst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#00258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BFA89C06-CEA4-4F92-A8E9-B7E7CB91404B}"/>
              </a:ext>
            </a:extLst>
          </p:cNvPr>
          <p:cNvCxnSpPr>
            <a:cxnSpLocks/>
            <a:stCxn id="8233" idx="3"/>
            <a:endCxn id="10" idx="3"/>
          </p:cNvCxnSpPr>
          <p:nvPr/>
        </p:nvCxnSpPr>
        <p:spPr>
          <a:xfrm>
            <a:off x="4604647" y="2704231"/>
            <a:ext cx="43083" cy="761241"/>
          </a:xfrm>
          <a:prstGeom prst="bentConnector3">
            <a:avLst>
              <a:gd name="adj1" fmla="val 63060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4A6EBF23-5D17-417F-9B4A-9EE001B45FCB}"/>
              </a:ext>
            </a:extLst>
          </p:cNvPr>
          <p:cNvCxnSpPr>
            <a:endCxn id="8232" idx="0"/>
          </p:cNvCxnSpPr>
          <p:nvPr/>
        </p:nvCxnSpPr>
        <p:spPr>
          <a:xfrm rot="10800000" flipV="1">
            <a:off x="1133133" y="2171283"/>
            <a:ext cx="1276778" cy="211474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_s2060">
            <a:extLst>
              <a:ext uri="{FF2B5EF4-FFF2-40B4-BE49-F238E27FC236}">
                <a16:creationId xmlns:a16="http://schemas.microsoft.com/office/drawing/2014/main" id="{0E761A02-7B9B-E1BB-BACA-27314420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646" y="1465681"/>
            <a:ext cx="1168034" cy="4845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Tammie Baker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Executive Assistant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#00327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67AECF-0598-D172-9342-5B174B4902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305" y="1017349"/>
            <a:ext cx="1463167" cy="73768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582EAA-3220-1184-BB7D-6CE3F961D46E}"/>
              </a:ext>
            </a:extLst>
          </p:cNvPr>
          <p:cNvCxnSpPr>
            <a:cxnSpLocks/>
          </p:cNvCxnSpPr>
          <p:nvPr/>
        </p:nvCxnSpPr>
        <p:spPr>
          <a:xfrm>
            <a:off x="1548219" y="3546765"/>
            <a:ext cx="8444" cy="27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60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5" name="Organization Chart 223"/>
          <p:cNvGrpSpPr>
            <a:grpSpLocks noChangeAspect="1"/>
          </p:cNvGrpSpPr>
          <p:nvPr/>
        </p:nvGrpSpPr>
        <p:grpSpPr bwMode="auto">
          <a:xfrm>
            <a:off x="254661" y="1048347"/>
            <a:ext cx="7035995" cy="5146276"/>
            <a:chOff x="770" y="1003"/>
            <a:chExt cx="5146" cy="3406"/>
          </a:xfrm>
        </p:grpSpPr>
        <p:sp>
          <p:nvSpPr>
            <p:cNvPr id="10281" name="_s2074"/>
            <p:cNvSpPr>
              <a:spLocks noChangeArrowheads="1"/>
            </p:cNvSpPr>
            <p:nvPr/>
          </p:nvSpPr>
          <p:spPr bwMode="auto">
            <a:xfrm>
              <a:off x="3645" y="1003"/>
              <a:ext cx="939" cy="3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Lisa Hahn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Chief Operating Officer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#00176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82" name="_s2075"/>
            <p:cNvSpPr>
              <a:spLocks noChangeArrowheads="1"/>
            </p:cNvSpPr>
            <p:nvPr/>
          </p:nvSpPr>
          <p:spPr bwMode="auto">
            <a:xfrm>
              <a:off x="770" y="1640"/>
              <a:ext cx="1209" cy="3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Chris Moore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Finance &amp; Budget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#00370</a:t>
              </a:r>
            </a:p>
          </p:txBody>
        </p:sp>
        <p:sp>
          <p:nvSpPr>
            <p:cNvPr id="10283" name="_s2076"/>
            <p:cNvSpPr>
              <a:spLocks noChangeArrowheads="1"/>
            </p:cNvSpPr>
            <p:nvPr/>
          </p:nvSpPr>
          <p:spPr bwMode="auto">
            <a:xfrm>
              <a:off x="4848" y="1649"/>
              <a:ext cx="1066" cy="4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Valeria Ribeiro-Quimpo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Procurement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#00109</a:t>
              </a:r>
            </a:p>
          </p:txBody>
        </p:sp>
        <p:sp>
          <p:nvSpPr>
            <p:cNvPr id="10284" name="_s2077"/>
            <p:cNvSpPr>
              <a:spLocks noChangeArrowheads="1"/>
            </p:cNvSpPr>
            <p:nvPr/>
          </p:nvSpPr>
          <p:spPr bwMode="auto">
            <a:xfrm>
              <a:off x="2199" y="2151"/>
              <a:ext cx="989" cy="3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Monica Darden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Accounting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#00089</a:t>
              </a:r>
            </a:p>
          </p:txBody>
        </p:sp>
        <p:sp>
          <p:nvSpPr>
            <p:cNvPr id="10285" name="_s2078"/>
            <p:cNvSpPr>
              <a:spLocks noChangeArrowheads="1"/>
            </p:cNvSpPr>
            <p:nvPr/>
          </p:nvSpPr>
          <p:spPr bwMode="auto">
            <a:xfrm>
              <a:off x="809" y="2737"/>
              <a:ext cx="835" cy="31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Shannon Perkins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AP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#00011</a:t>
              </a:r>
            </a:p>
          </p:txBody>
        </p:sp>
        <p:sp>
          <p:nvSpPr>
            <p:cNvPr id="10286" name="_s2079"/>
            <p:cNvSpPr>
              <a:spLocks noChangeArrowheads="1"/>
            </p:cNvSpPr>
            <p:nvPr/>
          </p:nvSpPr>
          <p:spPr bwMode="auto">
            <a:xfrm>
              <a:off x="805" y="3103"/>
              <a:ext cx="774" cy="28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Felicia Ellis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Accountant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#00103</a:t>
              </a:r>
            </a:p>
          </p:txBody>
        </p:sp>
        <p:sp>
          <p:nvSpPr>
            <p:cNvPr id="10287" name="_s2080"/>
            <p:cNvSpPr>
              <a:spLocks noChangeArrowheads="1"/>
            </p:cNvSpPr>
            <p:nvPr/>
          </p:nvSpPr>
          <p:spPr bwMode="auto">
            <a:xfrm>
              <a:off x="1979" y="2747"/>
              <a:ext cx="830" cy="3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Ellen Kallenberger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AR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#00142</a:t>
              </a:r>
            </a:p>
          </p:txBody>
        </p:sp>
        <p:sp>
          <p:nvSpPr>
            <p:cNvPr id="10288" name="_s2081"/>
            <p:cNvSpPr>
              <a:spLocks noChangeArrowheads="1"/>
            </p:cNvSpPr>
            <p:nvPr/>
          </p:nvSpPr>
          <p:spPr bwMode="auto">
            <a:xfrm>
              <a:off x="5051" y="2186"/>
              <a:ext cx="863" cy="32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Todd Hopkins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Senior Buyer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#00088</a:t>
              </a:r>
            </a:p>
          </p:txBody>
        </p:sp>
        <p:sp>
          <p:nvSpPr>
            <p:cNvPr id="10289" name="_s2086"/>
            <p:cNvSpPr>
              <a:spLocks noChangeArrowheads="1"/>
            </p:cNvSpPr>
            <p:nvPr/>
          </p:nvSpPr>
          <p:spPr bwMode="auto">
            <a:xfrm>
              <a:off x="770" y="3437"/>
              <a:ext cx="788" cy="3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Linda Hill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Sr. Accountant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#00041</a:t>
              </a:r>
            </a:p>
          </p:txBody>
        </p:sp>
        <p:sp>
          <p:nvSpPr>
            <p:cNvPr id="10290" name="_s2087"/>
            <p:cNvSpPr>
              <a:spLocks noChangeArrowheads="1"/>
            </p:cNvSpPr>
            <p:nvPr/>
          </p:nvSpPr>
          <p:spPr bwMode="auto">
            <a:xfrm>
              <a:off x="791" y="3787"/>
              <a:ext cx="788" cy="3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Brandon Murray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Accountant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#00263</a:t>
              </a:r>
            </a:p>
          </p:txBody>
        </p:sp>
        <p:sp>
          <p:nvSpPr>
            <p:cNvPr id="10291" name="_s2088"/>
            <p:cNvSpPr>
              <a:spLocks noChangeArrowheads="1"/>
            </p:cNvSpPr>
            <p:nvPr/>
          </p:nvSpPr>
          <p:spPr bwMode="auto">
            <a:xfrm>
              <a:off x="2000" y="3118"/>
              <a:ext cx="864" cy="30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Susan Palmore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Accountant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#00238</a:t>
              </a:r>
            </a:p>
          </p:txBody>
        </p:sp>
        <p:sp>
          <p:nvSpPr>
            <p:cNvPr id="10292" name="_s2089"/>
            <p:cNvSpPr>
              <a:spLocks noChangeArrowheads="1"/>
            </p:cNvSpPr>
            <p:nvPr/>
          </p:nvSpPr>
          <p:spPr bwMode="auto">
            <a:xfrm>
              <a:off x="2021" y="3472"/>
              <a:ext cx="863" cy="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Anita Resnick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Sr. Accountant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 #00292</a:t>
              </a:r>
            </a:p>
          </p:txBody>
        </p:sp>
        <p:sp>
          <p:nvSpPr>
            <p:cNvPr id="10293" name="_s2090"/>
            <p:cNvSpPr>
              <a:spLocks noChangeArrowheads="1"/>
            </p:cNvSpPr>
            <p:nvPr/>
          </p:nvSpPr>
          <p:spPr bwMode="auto">
            <a:xfrm>
              <a:off x="3446" y="3767"/>
              <a:ext cx="980" cy="311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Nanette Tunstall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Fiscal Technician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#W0108</a:t>
              </a:r>
            </a:p>
          </p:txBody>
        </p:sp>
        <p:sp>
          <p:nvSpPr>
            <p:cNvPr id="10295" name="_s2095"/>
            <p:cNvSpPr>
              <a:spLocks noChangeArrowheads="1"/>
            </p:cNvSpPr>
            <p:nvPr/>
          </p:nvSpPr>
          <p:spPr bwMode="auto">
            <a:xfrm>
              <a:off x="3412" y="4135"/>
              <a:ext cx="1000" cy="274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Sharon Wilkerson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Accountant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#W0117</a:t>
              </a:r>
            </a:p>
          </p:txBody>
        </p:sp>
        <p:sp>
          <p:nvSpPr>
            <p:cNvPr id="10296" name="_s2096"/>
            <p:cNvSpPr>
              <a:spLocks noChangeArrowheads="1"/>
            </p:cNvSpPr>
            <p:nvPr/>
          </p:nvSpPr>
          <p:spPr bwMode="auto">
            <a:xfrm>
              <a:off x="5053" y="2581"/>
              <a:ext cx="863" cy="320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Mel Johnson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Procurement Officer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latin typeface="Calibri" panose="020F0502020204030204" pitchFamily="34" charset="0"/>
                  <a:cs typeface="Calibri" panose="020F0502020204030204" pitchFamily="34" charset="0"/>
                </a:rPr>
                <a:t>#W0118</a:t>
              </a:r>
            </a:p>
          </p:txBody>
        </p:sp>
      </p:grpSp>
      <p:sp>
        <p:nvSpPr>
          <p:cNvPr id="10246" name="Line 287"/>
          <p:cNvSpPr>
            <a:spLocks noChangeShapeType="1"/>
          </p:cNvSpPr>
          <p:nvPr/>
        </p:nvSpPr>
        <p:spPr bwMode="auto">
          <a:xfrm>
            <a:off x="7605713" y="3276600"/>
            <a:ext cx="0" cy="762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Line 288"/>
          <p:cNvSpPr>
            <a:spLocks noChangeShapeType="1"/>
          </p:cNvSpPr>
          <p:nvPr/>
        </p:nvSpPr>
        <p:spPr bwMode="auto">
          <a:xfrm>
            <a:off x="7605713" y="327660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8" name="Line 289"/>
          <p:cNvSpPr>
            <a:spLocks noChangeShapeType="1"/>
          </p:cNvSpPr>
          <p:nvPr/>
        </p:nvSpPr>
        <p:spPr bwMode="auto">
          <a:xfrm>
            <a:off x="7605713" y="3124200"/>
            <a:ext cx="0" cy="838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0" name="_s2096"/>
          <p:cNvSpPr>
            <a:spLocks noChangeArrowheads="1"/>
          </p:cNvSpPr>
          <p:nvPr/>
        </p:nvSpPr>
        <p:spPr bwMode="auto">
          <a:xfrm>
            <a:off x="6083742" y="4037511"/>
            <a:ext cx="1209675" cy="50165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Martin Heinike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Procurement Officer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#W0077</a:t>
            </a:r>
          </a:p>
        </p:txBody>
      </p:sp>
      <p:sp>
        <p:nvSpPr>
          <p:cNvPr id="10253" name="_s2078"/>
          <p:cNvSpPr>
            <a:spLocks noChangeArrowheads="1"/>
          </p:cNvSpPr>
          <p:nvPr/>
        </p:nvSpPr>
        <p:spPr bwMode="auto">
          <a:xfrm>
            <a:off x="3933951" y="3493450"/>
            <a:ext cx="1328687" cy="5269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Karen Puryear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General Accounting Mgr.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#00339</a:t>
            </a:r>
          </a:p>
        </p:txBody>
      </p:sp>
      <p:sp>
        <p:nvSpPr>
          <p:cNvPr id="10256" name="_s2075"/>
          <p:cNvSpPr>
            <a:spLocks noChangeArrowheads="1"/>
          </p:cNvSpPr>
          <p:nvPr/>
        </p:nvSpPr>
        <p:spPr bwMode="auto">
          <a:xfrm>
            <a:off x="6051061" y="1198633"/>
            <a:ext cx="1212850" cy="446088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Admin Assistant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#W0142</a:t>
            </a:r>
          </a:p>
        </p:txBody>
      </p:sp>
      <p:sp>
        <p:nvSpPr>
          <p:cNvPr id="10259" name="_s2096"/>
          <p:cNvSpPr>
            <a:spLocks noChangeArrowheads="1"/>
          </p:cNvSpPr>
          <p:nvPr/>
        </p:nvSpPr>
        <p:spPr bwMode="auto">
          <a:xfrm>
            <a:off x="7933375" y="4927075"/>
            <a:ext cx="1167204" cy="501650"/>
          </a:xfrm>
          <a:prstGeom prst="flowChartAlternateProcess">
            <a:avLst/>
          </a:prstGeom>
          <a:solidFill>
            <a:srgbClr val="FFCC66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#W0144</a:t>
            </a:r>
          </a:p>
        </p:txBody>
      </p:sp>
      <p:sp>
        <p:nvSpPr>
          <p:cNvPr id="10262" name="_s2076"/>
          <p:cNvSpPr>
            <a:spLocks noChangeArrowheads="1"/>
          </p:cNvSpPr>
          <p:nvPr/>
        </p:nvSpPr>
        <p:spPr bwMode="auto">
          <a:xfrm>
            <a:off x="7873809" y="3574797"/>
            <a:ext cx="1167203" cy="56432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Sydnie Baker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Recruitment Specialist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#00291</a:t>
            </a:r>
          </a:p>
        </p:txBody>
      </p:sp>
      <p:sp>
        <p:nvSpPr>
          <p:cNvPr id="10263" name="_s2076"/>
          <p:cNvSpPr>
            <a:spLocks noChangeArrowheads="1"/>
          </p:cNvSpPr>
          <p:nvPr/>
        </p:nvSpPr>
        <p:spPr bwMode="auto">
          <a:xfrm>
            <a:off x="2077777" y="1998794"/>
            <a:ext cx="1642536" cy="66063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Anna Badgley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Planning, Training &amp;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EMS Coordinator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#00161</a:t>
            </a:r>
          </a:p>
        </p:txBody>
      </p:sp>
      <p:pic>
        <p:nvPicPr>
          <p:cNvPr id="5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40950" y="236447"/>
            <a:ext cx="5935777" cy="531875"/>
          </a:xfr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altLang="en-US" sz="1800" dirty="0">
                <a:solidFill>
                  <a:schemeClr val="bg1"/>
                </a:solidFill>
                <a:latin typeface="Trebuchet MS" panose="020B0603020202020204" pitchFamily="34" charset="0"/>
              </a:rPr>
              <a:t>ADMINISTRATIVE &amp; FINANCIAL SERVICES DIVISION</a:t>
            </a:r>
          </a:p>
        </p:txBody>
      </p:sp>
      <p:sp>
        <p:nvSpPr>
          <p:cNvPr id="114" name="_s4116"/>
          <p:cNvSpPr>
            <a:spLocks noChangeArrowheads="1"/>
          </p:cNvSpPr>
          <p:nvPr/>
        </p:nvSpPr>
        <p:spPr bwMode="auto">
          <a:xfrm>
            <a:off x="3876017" y="2013709"/>
            <a:ext cx="1671502" cy="70094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Rob Jenkins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Tech &amp; Bus. Services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#00140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(see page 5)</a:t>
            </a:r>
          </a:p>
        </p:txBody>
      </p:sp>
      <p:sp>
        <p:nvSpPr>
          <p:cNvPr id="65" name="_s2092"/>
          <p:cNvSpPr>
            <a:spLocks noChangeArrowheads="1"/>
          </p:cNvSpPr>
          <p:nvPr/>
        </p:nvSpPr>
        <p:spPr bwMode="auto">
          <a:xfrm>
            <a:off x="3895198" y="4139126"/>
            <a:ext cx="1356337" cy="4646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Tiffany Hill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Fiscal Technician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#00362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_s2092"/>
          <p:cNvSpPr>
            <a:spLocks noChangeArrowheads="1"/>
          </p:cNvSpPr>
          <p:nvPr/>
        </p:nvSpPr>
        <p:spPr bwMode="auto">
          <a:xfrm>
            <a:off x="1919093" y="5903374"/>
            <a:ext cx="1160255" cy="464998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Accountant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#W0169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37319" y="7174308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829163" y="6275041"/>
            <a:ext cx="1339929" cy="413807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Ellis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Accountant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#W0168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19093" y="6457770"/>
            <a:ext cx="1169010" cy="484040"/>
          </a:xfrm>
          <a:prstGeom prst="roundRect">
            <a:avLst/>
          </a:prstGeom>
          <a:solidFill>
            <a:srgbClr val="FFFFCC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Latrice Wilson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#W0177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26898" y="7218266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903747" y="4689898"/>
            <a:ext cx="1339929" cy="448576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Ellis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Accountant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#00372</a:t>
            </a:r>
          </a:p>
        </p:txBody>
      </p:sp>
      <p:cxnSp>
        <p:nvCxnSpPr>
          <p:cNvPr id="12" name="Elbow Connector 11"/>
          <p:cNvCxnSpPr>
            <a:stCxn id="10281" idx="3"/>
            <a:endCxn id="10256" idx="1"/>
          </p:cNvCxnSpPr>
          <p:nvPr/>
        </p:nvCxnSpPr>
        <p:spPr>
          <a:xfrm>
            <a:off x="5469446" y="1345248"/>
            <a:ext cx="581615" cy="7642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10285" idx="3"/>
            <a:endCxn id="10290" idx="3"/>
          </p:cNvCxnSpPr>
          <p:nvPr/>
        </p:nvCxnSpPr>
        <p:spPr>
          <a:xfrm flipH="1">
            <a:off x="1360786" y="3904787"/>
            <a:ext cx="88873" cy="1598580"/>
          </a:xfrm>
          <a:prstGeom prst="bentConnector3">
            <a:avLst>
              <a:gd name="adj1" fmla="val -25722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10286" idx="3"/>
          </p:cNvCxnSpPr>
          <p:nvPr/>
        </p:nvCxnSpPr>
        <p:spPr>
          <a:xfrm>
            <a:off x="1360786" y="4436632"/>
            <a:ext cx="295978" cy="71294"/>
          </a:xfrm>
          <a:prstGeom prst="bentConnector3">
            <a:avLst>
              <a:gd name="adj1" fmla="val 945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10289" idx="3"/>
          </p:cNvCxnSpPr>
          <p:nvPr/>
        </p:nvCxnSpPr>
        <p:spPr>
          <a:xfrm>
            <a:off x="1332073" y="4959172"/>
            <a:ext cx="294988" cy="21169"/>
          </a:xfrm>
          <a:prstGeom prst="bentConnector3">
            <a:avLst>
              <a:gd name="adj1" fmla="val 1043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cxnSpLocks/>
            <a:stCxn id="10287" idx="3"/>
          </p:cNvCxnSpPr>
          <p:nvPr/>
        </p:nvCxnSpPr>
        <p:spPr>
          <a:xfrm>
            <a:off x="3042534" y="3922919"/>
            <a:ext cx="259860" cy="265000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/>
          <p:nvPr/>
        </p:nvCxnSpPr>
        <p:spPr>
          <a:xfrm rot="10800000" flipV="1">
            <a:off x="3095338" y="6458811"/>
            <a:ext cx="148030" cy="72269"/>
          </a:xfrm>
          <a:prstGeom prst="bentConnector3">
            <a:avLst>
              <a:gd name="adj1" fmla="val -392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endCxn id="10291" idx="3"/>
          </p:cNvCxnSpPr>
          <p:nvPr/>
        </p:nvCxnSpPr>
        <p:spPr>
          <a:xfrm rot="10800000">
            <a:off x="3117735" y="4471418"/>
            <a:ext cx="190545" cy="76460"/>
          </a:xfrm>
          <a:prstGeom prst="bentConnector3">
            <a:avLst>
              <a:gd name="adj1" fmla="val 54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0292" idx="3"/>
          </p:cNvCxnSpPr>
          <p:nvPr/>
        </p:nvCxnSpPr>
        <p:spPr>
          <a:xfrm>
            <a:off x="3145134" y="5045867"/>
            <a:ext cx="157260" cy="9386"/>
          </a:xfrm>
          <a:prstGeom prst="bentConnector3">
            <a:avLst>
              <a:gd name="adj1" fmla="val 1184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74" idx="3"/>
          </p:cNvCxnSpPr>
          <p:nvPr/>
        </p:nvCxnSpPr>
        <p:spPr>
          <a:xfrm flipV="1">
            <a:off x="3079348" y="6065935"/>
            <a:ext cx="212054" cy="69938"/>
          </a:xfrm>
          <a:prstGeom prst="bentConnector3">
            <a:avLst>
              <a:gd name="adj1" fmla="val 944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7924303" y="4265318"/>
            <a:ext cx="1152424" cy="5274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Jenna Smith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HR Analyst 	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#00228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833519" y="2843961"/>
            <a:ext cx="1167204" cy="54297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Dawnyel Towles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Admin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#00381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095330" y="4722006"/>
            <a:ext cx="1390846" cy="59225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Sally Woodbridge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Procurement Officer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#00391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06940" y="7230744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- 26	    Wage – 10	Temp - 2     Total - 3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950071" y="5563022"/>
            <a:ext cx="1167203" cy="493645"/>
          </a:xfrm>
          <a:prstGeom prst="roundRect">
            <a:avLst/>
          </a:prstGeom>
          <a:solidFill>
            <a:srgbClr val="FFCC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 Analyst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#W0133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877935" y="1982555"/>
            <a:ext cx="1395010" cy="61907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Tonya Woodson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 Director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#00385</a:t>
            </a:r>
          </a:p>
        </p:txBody>
      </p:sp>
      <p:cxnSp>
        <p:nvCxnSpPr>
          <p:cNvPr id="25" name="Elbow Connector 24"/>
          <p:cNvCxnSpPr/>
          <p:nvPr/>
        </p:nvCxnSpPr>
        <p:spPr>
          <a:xfrm>
            <a:off x="975519" y="1752011"/>
            <a:ext cx="7655490" cy="927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5400000">
            <a:off x="867327" y="1891773"/>
            <a:ext cx="216384" cy="12700"/>
          </a:xfrm>
          <a:prstGeom prst="bentConnector3">
            <a:avLst>
              <a:gd name="adj1" fmla="val 9971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16200000" flipH="1">
            <a:off x="2996108" y="1854495"/>
            <a:ext cx="247327" cy="42358"/>
          </a:xfrm>
          <a:prstGeom prst="bentConnector3">
            <a:avLst>
              <a:gd name="adj1" fmla="val 1021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10283" idx="0"/>
          </p:cNvCxnSpPr>
          <p:nvPr/>
        </p:nvCxnSpPr>
        <p:spPr>
          <a:xfrm rot="16200000" flipH="1">
            <a:off x="6430652" y="1896103"/>
            <a:ext cx="255600" cy="10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20" idx="0"/>
          </p:cNvCxnSpPr>
          <p:nvPr/>
        </p:nvCxnSpPr>
        <p:spPr>
          <a:xfrm rot="5400000">
            <a:off x="8490205" y="1833618"/>
            <a:ext cx="234173" cy="63701"/>
          </a:xfrm>
          <a:prstGeom prst="bentConnector3">
            <a:avLst>
              <a:gd name="adj1" fmla="val 1051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281" idx="2"/>
          </p:cNvCxnSpPr>
          <p:nvPr/>
        </p:nvCxnSpPr>
        <p:spPr>
          <a:xfrm rot="16200000" flipH="1">
            <a:off x="4790762" y="1678897"/>
            <a:ext cx="132219" cy="58720"/>
          </a:xfrm>
          <a:prstGeom prst="bentConnector3">
            <a:avLst>
              <a:gd name="adj1" fmla="val 9068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cxnSpLocks/>
            <a:endCxn id="10253" idx="0"/>
          </p:cNvCxnSpPr>
          <p:nvPr/>
        </p:nvCxnSpPr>
        <p:spPr>
          <a:xfrm>
            <a:off x="632997" y="3394652"/>
            <a:ext cx="3965298" cy="9879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/>
          <p:nvPr/>
        </p:nvCxnSpPr>
        <p:spPr>
          <a:xfrm rot="16200000" flipH="1">
            <a:off x="550213" y="3504445"/>
            <a:ext cx="240076" cy="77711"/>
          </a:xfrm>
          <a:prstGeom prst="bentConnector3">
            <a:avLst>
              <a:gd name="adj1" fmla="val 948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6" name="Elbow Connector 10305"/>
          <p:cNvCxnSpPr>
            <a:cxnSpLocks/>
            <a:endCxn id="10287" idx="0"/>
          </p:cNvCxnSpPr>
          <p:nvPr/>
        </p:nvCxnSpPr>
        <p:spPr>
          <a:xfrm rot="5400000">
            <a:off x="2398891" y="3508176"/>
            <a:ext cx="251482" cy="99034"/>
          </a:xfrm>
          <a:prstGeom prst="bentConnector3">
            <a:avLst>
              <a:gd name="adj1" fmla="val 987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9" name="Elbow Connector 10308"/>
          <p:cNvCxnSpPr>
            <a:cxnSpLocks/>
          </p:cNvCxnSpPr>
          <p:nvPr/>
        </p:nvCxnSpPr>
        <p:spPr>
          <a:xfrm rot="16200000" flipH="1">
            <a:off x="2521333" y="3338704"/>
            <a:ext cx="107060" cy="5977"/>
          </a:xfrm>
          <a:prstGeom prst="bentConnector3">
            <a:avLst>
              <a:gd name="adj1" fmla="val 1725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5" name="Elbow Connector 10314"/>
          <p:cNvCxnSpPr/>
          <p:nvPr/>
        </p:nvCxnSpPr>
        <p:spPr>
          <a:xfrm rot="16200000" flipH="1">
            <a:off x="4783737" y="4031458"/>
            <a:ext cx="1887681" cy="52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7" name="Elbow Connector 10316"/>
          <p:cNvCxnSpPr>
            <a:endCxn id="10296" idx="1"/>
          </p:cNvCxnSpPr>
          <p:nvPr/>
        </p:nvCxnSpPr>
        <p:spPr>
          <a:xfrm flipV="1">
            <a:off x="5730204" y="3674368"/>
            <a:ext cx="380494" cy="27357"/>
          </a:xfrm>
          <a:prstGeom prst="bentConnector3">
            <a:avLst>
              <a:gd name="adj1" fmla="val 1020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0" name="Elbow Connector 10319"/>
          <p:cNvCxnSpPr>
            <a:endCxn id="10250" idx="1"/>
          </p:cNvCxnSpPr>
          <p:nvPr/>
        </p:nvCxnSpPr>
        <p:spPr>
          <a:xfrm>
            <a:off x="5904938" y="4283795"/>
            <a:ext cx="178804" cy="4541"/>
          </a:xfrm>
          <a:prstGeom prst="bentConnector3">
            <a:avLst>
              <a:gd name="adj1" fmla="val -93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8" name="Elbow Connector 10327"/>
          <p:cNvCxnSpPr>
            <a:cxnSpLocks/>
            <a:stCxn id="6" idx="1"/>
            <a:endCxn id="78" idx="1"/>
          </p:cNvCxnSpPr>
          <p:nvPr/>
        </p:nvCxnSpPr>
        <p:spPr>
          <a:xfrm rot="10800000" flipH="1" flipV="1">
            <a:off x="7833519" y="3115449"/>
            <a:ext cx="116552" cy="2694396"/>
          </a:xfrm>
          <a:prstGeom prst="bentConnector3">
            <a:avLst>
              <a:gd name="adj1" fmla="val -1961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0" name="Elbow Connector 10329"/>
          <p:cNvCxnSpPr>
            <a:cxnSpLocks/>
            <a:endCxn id="10262" idx="1"/>
          </p:cNvCxnSpPr>
          <p:nvPr/>
        </p:nvCxnSpPr>
        <p:spPr>
          <a:xfrm>
            <a:off x="7608447" y="3844508"/>
            <a:ext cx="265362" cy="12453"/>
          </a:xfrm>
          <a:prstGeom prst="bentConnector3">
            <a:avLst>
              <a:gd name="adj1" fmla="val 1038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3" name="Elbow Connector 10332"/>
          <p:cNvCxnSpPr>
            <a:endCxn id="5" idx="1"/>
          </p:cNvCxnSpPr>
          <p:nvPr/>
        </p:nvCxnSpPr>
        <p:spPr>
          <a:xfrm>
            <a:off x="7602952" y="4523819"/>
            <a:ext cx="321351" cy="5229"/>
          </a:xfrm>
          <a:prstGeom prst="bentConnector3">
            <a:avLst>
              <a:gd name="adj1" fmla="val 968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6" name="Elbow Connector 10335"/>
          <p:cNvCxnSpPr>
            <a:endCxn id="10259" idx="1"/>
          </p:cNvCxnSpPr>
          <p:nvPr/>
        </p:nvCxnSpPr>
        <p:spPr>
          <a:xfrm>
            <a:off x="7602952" y="5126621"/>
            <a:ext cx="330423" cy="51279"/>
          </a:xfrm>
          <a:prstGeom prst="bentConnector3">
            <a:avLst>
              <a:gd name="adj1" fmla="val 923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54661" y="5856632"/>
            <a:ext cx="1164233" cy="43104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Juliana Moore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#00086</a:t>
            </a:r>
          </a:p>
        </p:txBody>
      </p:sp>
      <p:cxnSp>
        <p:nvCxnSpPr>
          <p:cNvPr id="22" name="Elbow Connector 21"/>
          <p:cNvCxnSpPr/>
          <p:nvPr/>
        </p:nvCxnSpPr>
        <p:spPr>
          <a:xfrm rot="5400000">
            <a:off x="1310906" y="5827689"/>
            <a:ext cx="632311" cy="12700"/>
          </a:xfrm>
          <a:prstGeom prst="bentConnector3">
            <a:avLst>
              <a:gd name="adj1" fmla="val 932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8" idx="3"/>
          </p:cNvCxnSpPr>
          <p:nvPr/>
        </p:nvCxnSpPr>
        <p:spPr>
          <a:xfrm flipV="1">
            <a:off x="1418894" y="6056667"/>
            <a:ext cx="226176" cy="15488"/>
          </a:xfrm>
          <a:prstGeom prst="bentConnector3">
            <a:avLst>
              <a:gd name="adj1" fmla="val 916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1936410" y="5383716"/>
            <a:ext cx="1204540" cy="49271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Taniqua Wyatt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#00394</a:t>
            </a:r>
          </a:p>
        </p:txBody>
      </p:sp>
      <p:cxnSp>
        <p:nvCxnSpPr>
          <p:cNvPr id="46" name="Elbow Connector 45"/>
          <p:cNvCxnSpPr>
            <a:stCxn id="43" idx="3"/>
          </p:cNvCxnSpPr>
          <p:nvPr/>
        </p:nvCxnSpPr>
        <p:spPr>
          <a:xfrm>
            <a:off x="3140950" y="5630072"/>
            <a:ext cx="150452" cy="5448"/>
          </a:xfrm>
          <a:prstGeom prst="bentConnector3">
            <a:avLst>
              <a:gd name="adj1" fmla="val 100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114" idx="0"/>
          </p:cNvCxnSpPr>
          <p:nvPr/>
        </p:nvCxnSpPr>
        <p:spPr>
          <a:xfrm rot="16200000" flipH="1">
            <a:off x="4574040" y="1875980"/>
            <a:ext cx="238405" cy="37051"/>
          </a:xfrm>
          <a:prstGeom prst="bentConnector3">
            <a:avLst>
              <a:gd name="adj1" fmla="val 934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0283" idx="1"/>
          </p:cNvCxnSpPr>
          <p:nvPr/>
        </p:nvCxnSpPr>
        <p:spPr>
          <a:xfrm rot="10800000" flipV="1">
            <a:off x="5703223" y="2331894"/>
            <a:ext cx="127184" cy="75018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10288" idx="1"/>
          </p:cNvCxnSpPr>
          <p:nvPr/>
        </p:nvCxnSpPr>
        <p:spPr>
          <a:xfrm>
            <a:off x="5703223" y="3082076"/>
            <a:ext cx="404740" cy="2"/>
          </a:xfrm>
          <a:prstGeom prst="bentConnector3">
            <a:avLst>
              <a:gd name="adj1" fmla="val 919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endCxn id="24" idx="1"/>
          </p:cNvCxnSpPr>
          <p:nvPr/>
        </p:nvCxnSpPr>
        <p:spPr>
          <a:xfrm>
            <a:off x="5724951" y="4977923"/>
            <a:ext cx="370379" cy="40210"/>
          </a:xfrm>
          <a:prstGeom prst="bentConnector3">
            <a:avLst>
              <a:gd name="adj1" fmla="val 1009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3" name="Elbow Connector 10312"/>
          <p:cNvCxnSpPr>
            <a:stCxn id="20" idx="1"/>
          </p:cNvCxnSpPr>
          <p:nvPr/>
        </p:nvCxnSpPr>
        <p:spPr>
          <a:xfrm rot="10800000" flipV="1">
            <a:off x="7602953" y="2292091"/>
            <a:ext cx="274983" cy="79815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53D2407-FD6A-4937-A052-7D2CC0343050}"/>
              </a:ext>
            </a:extLst>
          </p:cNvPr>
          <p:cNvSpPr/>
          <p:nvPr/>
        </p:nvSpPr>
        <p:spPr>
          <a:xfrm>
            <a:off x="7963690" y="6209644"/>
            <a:ext cx="1230602" cy="49364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#171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552EFC3-9CBE-4986-A1C2-3190AB517D5B}"/>
              </a:ext>
            </a:extLst>
          </p:cNvPr>
          <p:cNvCxnSpPr>
            <a:cxnSpLocks/>
            <a:endCxn id="13" idx="1"/>
          </p:cNvCxnSpPr>
          <p:nvPr/>
        </p:nvCxnSpPr>
        <p:spPr>
          <a:xfrm rot="16200000" flipH="1">
            <a:off x="7483372" y="5976148"/>
            <a:ext cx="630213" cy="3304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C7E167F-1207-4C4A-8F62-540DC53C27A4}"/>
              </a:ext>
            </a:extLst>
          </p:cNvPr>
          <p:cNvSpPr/>
          <p:nvPr/>
        </p:nvSpPr>
        <p:spPr>
          <a:xfrm>
            <a:off x="265893" y="2770178"/>
            <a:ext cx="1419252" cy="53554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Shannon Bonner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Budget Analyst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#00393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15DAAAF2-C1EE-4509-B5A4-9F6B5F946E0D}"/>
              </a:ext>
            </a:extLst>
          </p:cNvPr>
          <p:cNvCxnSpPr/>
          <p:nvPr/>
        </p:nvCxnSpPr>
        <p:spPr>
          <a:xfrm rot="5400000">
            <a:off x="1051490" y="2693748"/>
            <a:ext cx="152859" cy="12700"/>
          </a:xfrm>
          <a:prstGeom prst="bentConnector3">
            <a:avLst>
              <a:gd name="adj1" fmla="val 936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EF43874A-8D94-45A5-BA2B-C67ADD3B25A8}"/>
              </a:ext>
            </a:extLst>
          </p:cNvPr>
          <p:cNvCxnSpPr>
            <a:cxnSpLocks/>
          </p:cNvCxnSpPr>
          <p:nvPr/>
        </p:nvCxnSpPr>
        <p:spPr>
          <a:xfrm>
            <a:off x="1149201" y="2715174"/>
            <a:ext cx="1539784" cy="839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04285DE-08F0-56B8-3154-D793488B53BA}"/>
              </a:ext>
            </a:extLst>
          </p:cNvPr>
          <p:cNvSpPr/>
          <p:nvPr/>
        </p:nvSpPr>
        <p:spPr>
          <a:xfrm>
            <a:off x="7631848" y="1234988"/>
            <a:ext cx="1283871" cy="395857"/>
          </a:xfrm>
          <a:prstGeom prst="roundRect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Theresa Fowlkes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Asst.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86D4C03-F342-90DC-12F8-3B330D2B02DA}"/>
              </a:ext>
            </a:extLst>
          </p:cNvPr>
          <p:cNvCxnSpPr>
            <a:cxnSpLocks/>
          </p:cNvCxnSpPr>
          <p:nvPr/>
        </p:nvCxnSpPr>
        <p:spPr>
          <a:xfrm>
            <a:off x="7287921" y="1441991"/>
            <a:ext cx="333149" cy="12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22A4EC7-4AFF-37E2-D837-CC1847781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48" y="891421"/>
            <a:ext cx="1463167" cy="737680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9BE4C9-D5EC-54BB-0FCC-4865C76AEC68}"/>
              </a:ext>
            </a:extLst>
          </p:cNvPr>
          <p:cNvCxnSpPr>
            <a:cxnSpLocks/>
            <a:stCxn id="3" idx="1"/>
            <a:endCxn id="3" idx="1"/>
          </p:cNvCxnSpPr>
          <p:nvPr/>
        </p:nvCxnSpPr>
        <p:spPr>
          <a:xfrm>
            <a:off x="3829163" y="648194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8FF45A1-6877-144D-3937-D97EFEA7E89D}"/>
              </a:ext>
            </a:extLst>
          </p:cNvPr>
          <p:cNvCxnSpPr>
            <a:cxnSpLocks/>
            <a:stCxn id="10" idx="1"/>
            <a:endCxn id="10" idx="1"/>
          </p:cNvCxnSpPr>
          <p:nvPr/>
        </p:nvCxnSpPr>
        <p:spPr>
          <a:xfrm>
            <a:off x="3903747" y="491418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9" name="Rectangle: Rounded Corners 10328">
            <a:extLst>
              <a:ext uri="{FF2B5EF4-FFF2-40B4-BE49-F238E27FC236}">
                <a16:creationId xmlns:a16="http://schemas.microsoft.com/office/drawing/2014/main" id="{BF76ED3F-0C20-A08C-3E68-C07ACC085B5D}"/>
              </a:ext>
            </a:extLst>
          </p:cNvPr>
          <p:cNvSpPr/>
          <p:nvPr/>
        </p:nvSpPr>
        <p:spPr>
          <a:xfrm>
            <a:off x="3846481" y="6754856"/>
            <a:ext cx="1367275" cy="353585"/>
          </a:xfrm>
          <a:prstGeom prst="roundRect">
            <a:avLst/>
          </a:prstGeom>
          <a:solidFill>
            <a:srgbClr val="CCFF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Roberta Collier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Technician</a:t>
            </a:r>
          </a:p>
        </p:txBody>
      </p:sp>
      <p:cxnSp>
        <p:nvCxnSpPr>
          <p:cNvPr id="10339" name="Straight Connector 10338">
            <a:extLst>
              <a:ext uri="{FF2B5EF4-FFF2-40B4-BE49-F238E27FC236}">
                <a16:creationId xmlns:a16="http://schemas.microsoft.com/office/drawing/2014/main" id="{F49C36FD-303A-AB5B-0F68-49D6DF5129F5}"/>
              </a:ext>
            </a:extLst>
          </p:cNvPr>
          <p:cNvCxnSpPr>
            <a:stCxn id="3" idx="1"/>
          </p:cNvCxnSpPr>
          <p:nvPr/>
        </p:nvCxnSpPr>
        <p:spPr>
          <a:xfrm>
            <a:off x="3829163" y="6481945"/>
            <a:ext cx="11617" cy="143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3" name="Straight Connector 10342">
            <a:extLst>
              <a:ext uri="{FF2B5EF4-FFF2-40B4-BE49-F238E27FC236}">
                <a16:creationId xmlns:a16="http://schemas.microsoft.com/office/drawing/2014/main" id="{4C1C5DAD-5179-72B0-840F-72CB53CECAA7}"/>
              </a:ext>
            </a:extLst>
          </p:cNvPr>
          <p:cNvCxnSpPr>
            <a:cxnSpLocks/>
          </p:cNvCxnSpPr>
          <p:nvPr/>
        </p:nvCxnSpPr>
        <p:spPr>
          <a:xfrm>
            <a:off x="3720313" y="605561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2E52ED-0C7E-53E6-6B22-84DB8C5B0619}"/>
              </a:ext>
            </a:extLst>
          </p:cNvPr>
          <p:cNvCxnSpPr/>
          <p:nvPr/>
        </p:nvCxnSpPr>
        <p:spPr>
          <a:xfrm>
            <a:off x="3560731" y="3701725"/>
            <a:ext cx="0" cy="3236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87A5B47-B499-1A62-CA57-FEE6B1899E96}"/>
              </a:ext>
            </a:extLst>
          </p:cNvPr>
          <p:cNvCxnSpPr>
            <a:cxnSpLocks/>
          </p:cNvCxnSpPr>
          <p:nvPr/>
        </p:nvCxnSpPr>
        <p:spPr>
          <a:xfrm flipV="1">
            <a:off x="3560731" y="3625929"/>
            <a:ext cx="399298" cy="86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07" name="Straight Connector 10306">
            <a:extLst>
              <a:ext uri="{FF2B5EF4-FFF2-40B4-BE49-F238E27FC236}">
                <a16:creationId xmlns:a16="http://schemas.microsoft.com/office/drawing/2014/main" id="{661323A8-9F2B-5504-39F7-CF2C15465F32}"/>
              </a:ext>
            </a:extLst>
          </p:cNvPr>
          <p:cNvCxnSpPr>
            <a:stCxn id="65" idx="1"/>
          </p:cNvCxnSpPr>
          <p:nvPr/>
        </p:nvCxnSpPr>
        <p:spPr>
          <a:xfrm flipH="1">
            <a:off x="3560731" y="4371450"/>
            <a:ext cx="3344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10" name="Straight Connector 10309">
            <a:extLst>
              <a:ext uri="{FF2B5EF4-FFF2-40B4-BE49-F238E27FC236}">
                <a16:creationId xmlns:a16="http://schemas.microsoft.com/office/drawing/2014/main" id="{7F2A9A1C-E091-2804-E99A-41D57317E1CA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560731" y="4914186"/>
            <a:ext cx="343016" cy="4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12" name="Straight Connector 10311">
            <a:extLst>
              <a:ext uri="{FF2B5EF4-FFF2-40B4-BE49-F238E27FC236}">
                <a16:creationId xmlns:a16="http://schemas.microsoft.com/office/drawing/2014/main" id="{721760C2-DF11-84D1-567F-FAEAFF4C2560}"/>
              </a:ext>
            </a:extLst>
          </p:cNvPr>
          <p:cNvCxnSpPr>
            <a:cxnSpLocks/>
          </p:cNvCxnSpPr>
          <p:nvPr/>
        </p:nvCxnSpPr>
        <p:spPr>
          <a:xfrm flipV="1">
            <a:off x="3560731" y="5537790"/>
            <a:ext cx="329123" cy="25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8" name="Straight Connector 10317">
            <a:extLst>
              <a:ext uri="{FF2B5EF4-FFF2-40B4-BE49-F238E27FC236}">
                <a16:creationId xmlns:a16="http://schemas.microsoft.com/office/drawing/2014/main" id="{2F273A72-20C3-9B8C-0E14-D4211F998FA2}"/>
              </a:ext>
            </a:extLst>
          </p:cNvPr>
          <p:cNvCxnSpPr>
            <a:cxnSpLocks/>
            <a:stCxn id="10295" idx="1"/>
          </p:cNvCxnSpPr>
          <p:nvPr/>
        </p:nvCxnSpPr>
        <p:spPr>
          <a:xfrm flipH="1">
            <a:off x="3555814" y="5988095"/>
            <a:ext cx="310620" cy="16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23" name="Straight Connector 10322">
            <a:extLst>
              <a:ext uri="{FF2B5EF4-FFF2-40B4-BE49-F238E27FC236}">
                <a16:creationId xmlns:a16="http://schemas.microsoft.com/office/drawing/2014/main" id="{7C21D5B1-A15D-CE55-54C1-CA97070A389D}"/>
              </a:ext>
            </a:extLst>
          </p:cNvPr>
          <p:cNvCxnSpPr>
            <a:stCxn id="3" idx="1"/>
          </p:cNvCxnSpPr>
          <p:nvPr/>
        </p:nvCxnSpPr>
        <p:spPr>
          <a:xfrm flipH="1">
            <a:off x="3569501" y="6481945"/>
            <a:ext cx="2596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26" name="Straight Connector 10325">
            <a:extLst>
              <a:ext uri="{FF2B5EF4-FFF2-40B4-BE49-F238E27FC236}">
                <a16:creationId xmlns:a16="http://schemas.microsoft.com/office/drawing/2014/main" id="{A5F5678D-A51B-4CC0-FBDA-A66EB99CEAB8}"/>
              </a:ext>
            </a:extLst>
          </p:cNvPr>
          <p:cNvCxnSpPr>
            <a:cxnSpLocks/>
            <a:stCxn id="10329" idx="1"/>
          </p:cNvCxnSpPr>
          <p:nvPr/>
        </p:nvCxnSpPr>
        <p:spPr>
          <a:xfrm flipH="1">
            <a:off x="3569501" y="6931649"/>
            <a:ext cx="276980" cy="6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2" name="Group 41"/>
          <p:cNvGrpSpPr>
            <a:grpSpLocks/>
          </p:cNvGrpSpPr>
          <p:nvPr/>
        </p:nvGrpSpPr>
        <p:grpSpPr bwMode="auto">
          <a:xfrm>
            <a:off x="4339420" y="1463330"/>
            <a:ext cx="3531306" cy="3176964"/>
            <a:chOff x="3206500" y="2325192"/>
            <a:chExt cx="2809292" cy="2489497"/>
          </a:xfrm>
        </p:grpSpPr>
        <p:sp>
          <p:nvSpPr>
            <p:cNvPr id="12334" name="_s4116"/>
            <p:cNvSpPr>
              <a:spLocks noChangeArrowheads="1"/>
            </p:cNvSpPr>
            <p:nvPr/>
          </p:nvSpPr>
          <p:spPr bwMode="auto">
            <a:xfrm>
              <a:off x="3206500" y="2325192"/>
              <a:ext cx="1330462" cy="5466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Rob Jenkins  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Tech &amp; Bus. Services Director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#00140</a:t>
              </a:r>
            </a:p>
          </p:txBody>
        </p:sp>
        <p:sp>
          <p:nvSpPr>
            <p:cNvPr id="12335" name="_s4118"/>
            <p:cNvSpPr>
              <a:spLocks noChangeArrowheads="1"/>
            </p:cNvSpPr>
            <p:nvPr/>
          </p:nvSpPr>
          <p:spPr bwMode="auto">
            <a:xfrm>
              <a:off x="3292303" y="3223551"/>
              <a:ext cx="1459871" cy="54660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Mike Gallini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License Application Administrator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#00181</a:t>
              </a:r>
            </a:p>
          </p:txBody>
        </p:sp>
        <p:sp>
          <p:nvSpPr>
            <p:cNvPr id="12336" name="_s4120"/>
            <p:cNvSpPr>
              <a:spLocks noChangeArrowheads="1"/>
            </p:cNvSpPr>
            <p:nvPr/>
          </p:nvSpPr>
          <p:spPr bwMode="auto">
            <a:xfrm>
              <a:off x="3411037" y="4383270"/>
              <a:ext cx="1125925" cy="43141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LaDonna Browder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Sr. Application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#00025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37" name="_s4121"/>
            <p:cNvSpPr>
              <a:spLocks noChangeArrowheads="1"/>
            </p:cNvSpPr>
            <p:nvPr/>
          </p:nvSpPr>
          <p:spPr bwMode="auto">
            <a:xfrm>
              <a:off x="3425122" y="3869698"/>
              <a:ext cx="1262838" cy="44203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Rai Minor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Sr. Application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#00165</a:t>
              </a:r>
            </a:p>
          </p:txBody>
        </p:sp>
        <p:sp>
          <p:nvSpPr>
            <p:cNvPr id="12338" name="_s4129"/>
            <p:cNvSpPr>
              <a:spLocks noChangeArrowheads="1"/>
            </p:cNvSpPr>
            <p:nvPr/>
          </p:nvSpPr>
          <p:spPr bwMode="auto">
            <a:xfrm>
              <a:off x="4997867" y="3391980"/>
              <a:ext cx="1017925" cy="4267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Sarah Cecchi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Systems Analyst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#00268</a:t>
              </a:r>
            </a:p>
          </p:txBody>
        </p:sp>
        <p:sp>
          <p:nvSpPr>
            <p:cNvPr id="12339" name="_s4130"/>
            <p:cNvSpPr>
              <a:spLocks noChangeArrowheads="1"/>
            </p:cNvSpPr>
            <p:nvPr/>
          </p:nvSpPr>
          <p:spPr bwMode="auto">
            <a:xfrm>
              <a:off x="4997867" y="3926784"/>
              <a:ext cx="1017876" cy="3695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Kening Wang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Systems Analyst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#00160</a:t>
              </a:r>
            </a:p>
          </p:txBody>
        </p:sp>
      </p:grpSp>
      <p:sp>
        <p:nvSpPr>
          <p:cNvPr id="12296" name="_s4129"/>
          <p:cNvSpPr>
            <a:spLocks noChangeArrowheads="1"/>
          </p:cNvSpPr>
          <p:nvPr/>
        </p:nvSpPr>
        <p:spPr bwMode="auto">
          <a:xfrm>
            <a:off x="2709878" y="6154544"/>
            <a:ext cx="1279525" cy="486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Brandy Bristow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Cust. Service Rep.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#00260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_s4129"/>
          <p:cNvSpPr>
            <a:spLocks noChangeArrowheads="1"/>
          </p:cNvSpPr>
          <p:nvPr/>
        </p:nvSpPr>
        <p:spPr bwMode="auto">
          <a:xfrm>
            <a:off x="2681640" y="5597947"/>
            <a:ext cx="1307763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Sharlia Funn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Cust. Service Rep.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9" name="_s4117"/>
          <p:cNvSpPr>
            <a:spLocks noChangeArrowheads="1"/>
          </p:cNvSpPr>
          <p:nvPr/>
        </p:nvSpPr>
        <p:spPr bwMode="auto">
          <a:xfrm>
            <a:off x="2554793" y="5070036"/>
            <a:ext cx="1326991" cy="4895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Amaris Opher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Customer Service Rep.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#00152</a:t>
            </a:r>
          </a:p>
        </p:txBody>
      </p:sp>
      <p:sp>
        <p:nvSpPr>
          <p:cNvPr id="12300" name="_s4119"/>
          <p:cNvSpPr>
            <a:spLocks noChangeArrowheads="1"/>
          </p:cNvSpPr>
          <p:nvPr/>
        </p:nvSpPr>
        <p:spPr bwMode="auto">
          <a:xfrm>
            <a:off x="6825089" y="1539290"/>
            <a:ext cx="1335851" cy="5456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John Jenkins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Application Engineer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#00299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_s4123"/>
          <p:cNvSpPr>
            <a:spLocks noChangeArrowheads="1"/>
          </p:cNvSpPr>
          <p:nvPr/>
        </p:nvSpPr>
        <p:spPr bwMode="auto">
          <a:xfrm>
            <a:off x="1166416" y="2529789"/>
            <a:ext cx="1138238" cy="5225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Carl Klima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Application Engineer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#00298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_s2085"/>
          <p:cNvSpPr>
            <a:spLocks noChangeArrowheads="1"/>
          </p:cNvSpPr>
          <p:nvPr/>
        </p:nvSpPr>
        <p:spPr bwMode="auto">
          <a:xfrm>
            <a:off x="7921480" y="4763630"/>
            <a:ext cx="1319713" cy="4127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T.K. Arrant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Business Analyst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#00194</a:t>
            </a:r>
          </a:p>
        </p:txBody>
      </p:sp>
      <p:sp>
        <p:nvSpPr>
          <p:cNvPr id="12307" name="_s2084"/>
          <p:cNvSpPr>
            <a:spLocks noChangeArrowheads="1"/>
          </p:cNvSpPr>
          <p:nvPr/>
        </p:nvSpPr>
        <p:spPr bwMode="auto">
          <a:xfrm>
            <a:off x="2716107" y="6721452"/>
            <a:ext cx="1279525" cy="49529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Eliza Clore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 Service Rep.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_s2094"/>
          <p:cNvSpPr>
            <a:spLocks noChangeArrowheads="1"/>
          </p:cNvSpPr>
          <p:nvPr/>
        </p:nvSpPr>
        <p:spPr bwMode="auto">
          <a:xfrm>
            <a:off x="7941074" y="5265191"/>
            <a:ext cx="1270040" cy="5118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Tracie Baines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Agency Receptionist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#00287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_s2091"/>
          <p:cNvSpPr>
            <a:spLocks noChangeArrowheads="1"/>
          </p:cNvSpPr>
          <p:nvPr/>
        </p:nvSpPr>
        <p:spPr bwMode="auto">
          <a:xfrm>
            <a:off x="7953051" y="6357193"/>
            <a:ext cx="1341541" cy="4238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Jermaine Rembert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Records Mgmt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#W0096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3" name="_s4129"/>
          <p:cNvSpPr>
            <a:spLocks noChangeArrowheads="1"/>
          </p:cNvSpPr>
          <p:nvPr/>
        </p:nvSpPr>
        <p:spPr bwMode="auto">
          <a:xfrm>
            <a:off x="5726758" y="5559574"/>
            <a:ext cx="1348885" cy="43499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Thomas Ballowe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Comp Oper Tech 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#W0052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4" name="_s1066"/>
          <p:cNvSpPr>
            <a:spLocks noChangeArrowheads="1"/>
          </p:cNvSpPr>
          <p:nvPr/>
        </p:nvSpPr>
        <p:spPr bwMode="auto">
          <a:xfrm>
            <a:off x="41336" y="3978812"/>
            <a:ext cx="1238984" cy="5580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Matt Treacy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Digital Support Spec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#00328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6" name="_s4129"/>
          <p:cNvSpPr>
            <a:spLocks noChangeArrowheads="1"/>
          </p:cNvSpPr>
          <p:nvPr/>
        </p:nvSpPr>
        <p:spPr bwMode="auto">
          <a:xfrm>
            <a:off x="4264450" y="6113289"/>
            <a:ext cx="1247507" cy="4572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Cust. Service Rep.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#W0098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3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Rectangle 2"/>
          <p:cNvSpPr txBox="1">
            <a:spLocks noChangeArrowheads="1"/>
          </p:cNvSpPr>
          <p:nvPr/>
        </p:nvSpPr>
        <p:spPr bwMode="auto">
          <a:xfrm>
            <a:off x="3109119" y="254329"/>
            <a:ext cx="6098697" cy="53035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Technology &amp; Business Services DIVISION</a:t>
            </a:r>
            <a:endParaRPr lang="en-US" altLang="en-US" sz="1800" kern="0" cap="all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_s2092"/>
          <p:cNvSpPr>
            <a:spLocks noChangeArrowheads="1"/>
          </p:cNvSpPr>
          <p:nvPr/>
        </p:nvSpPr>
        <p:spPr bwMode="auto">
          <a:xfrm>
            <a:off x="154984" y="5750980"/>
            <a:ext cx="1130962" cy="46482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Nigel Fife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Program Admin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Spec 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_s2091"/>
          <p:cNvSpPr>
            <a:spLocks noChangeArrowheads="1"/>
          </p:cNvSpPr>
          <p:nvPr/>
        </p:nvSpPr>
        <p:spPr bwMode="auto">
          <a:xfrm>
            <a:off x="5726759" y="5043151"/>
            <a:ext cx="1321697" cy="38833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 &amp; Off Spec III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#W0163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_s2091"/>
          <p:cNvSpPr>
            <a:spLocks noChangeArrowheads="1"/>
          </p:cNvSpPr>
          <p:nvPr/>
        </p:nvSpPr>
        <p:spPr bwMode="auto">
          <a:xfrm>
            <a:off x="6214308" y="6334981"/>
            <a:ext cx="1383258" cy="4460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Tracey Cunningham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 &amp; Office Spec III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154983" y="7312435"/>
            <a:ext cx="2573136" cy="413808"/>
          </a:xfrm>
        </p:spPr>
        <p:txBody>
          <a:bodyPr/>
          <a:lstStyle/>
          <a:p>
            <a:pPr>
              <a:defRPr/>
            </a:pPr>
            <a:r>
              <a:rPr lang="en-US" sz="1000"/>
              <a:t>Updated November6, 2023</a:t>
            </a:r>
            <a:endParaRPr lang="en-US" sz="10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209396" y="1140804"/>
            <a:ext cx="1462028" cy="707678"/>
            <a:chOff x="213519" y="1170527"/>
            <a:chExt cx="1082230" cy="574984"/>
          </a:xfrm>
        </p:grpSpPr>
        <p:sp>
          <p:nvSpPr>
            <p:cNvPr id="61" name="TextBox 60"/>
            <p:cNvSpPr txBox="1"/>
            <p:nvPr/>
          </p:nvSpPr>
          <p:spPr>
            <a:xfrm>
              <a:off x="213519" y="1213668"/>
              <a:ext cx="533400" cy="275073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Trebuchet MS" panose="020B0603020202020204" pitchFamily="34" charset="0"/>
                </a:rPr>
                <a:t>WAGE </a:t>
              </a:r>
            </a:p>
            <a:p>
              <a:pPr algn="ctr"/>
              <a:r>
                <a:rPr lang="en-US" sz="800" dirty="0">
                  <a:latin typeface="Trebuchet MS" panose="020B0603020202020204" pitchFamily="34" charset="0"/>
                </a:rPr>
                <a:t>FILLED 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519" y="1454932"/>
              <a:ext cx="533400" cy="246221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Trebuchet MS" panose="020B0603020202020204" pitchFamily="34" charset="0"/>
                </a:rPr>
                <a:t>TEMP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30CC79-D7AD-1753-6574-1EF84519291B}"/>
                </a:ext>
              </a:extLst>
            </p:cNvPr>
            <p:cNvSpPr txBox="1"/>
            <p:nvPr/>
          </p:nvSpPr>
          <p:spPr>
            <a:xfrm>
              <a:off x="762349" y="1420424"/>
              <a:ext cx="533400" cy="32508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Trebuchet MS" panose="020B0603020202020204" pitchFamily="34" charset="0"/>
                </a:rPr>
                <a:t>FT - Vacant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9185849-4D18-7A3C-BA39-0862940DA61B}"/>
                </a:ext>
              </a:extLst>
            </p:cNvPr>
            <p:cNvSpPr txBox="1"/>
            <p:nvPr/>
          </p:nvSpPr>
          <p:spPr>
            <a:xfrm rot="10800000" flipV="1">
              <a:off x="762468" y="1170527"/>
              <a:ext cx="531617" cy="275073"/>
            </a:xfrm>
            <a:prstGeom prst="rect">
              <a:avLst/>
            </a:prstGeom>
            <a:solidFill>
              <a:srgbClr val="FFCC6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Trebuchet MS" panose="020B0603020202020204" pitchFamily="34" charset="0"/>
                </a:rPr>
                <a:t>WAGE VACANT </a:t>
              </a:r>
            </a:p>
          </p:txBody>
        </p:sp>
      </p:grpSp>
      <p:sp>
        <p:nvSpPr>
          <p:cNvPr id="65" name="_s2074"/>
          <p:cNvSpPr>
            <a:spLocks noChangeArrowheads="1"/>
          </p:cNvSpPr>
          <p:nvPr/>
        </p:nvSpPr>
        <p:spPr bwMode="auto">
          <a:xfrm>
            <a:off x="2191320" y="970419"/>
            <a:ext cx="1672489" cy="593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Lisa Hahn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Chief Operating Officer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#00176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1" name="_s4112"/>
          <p:cNvCxnSpPr>
            <a:cxnSpLocks noChangeShapeType="1"/>
            <a:stCxn id="12334" idx="0"/>
            <a:endCxn id="65" idx="3"/>
          </p:cNvCxnSpPr>
          <p:nvPr/>
        </p:nvCxnSpPr>
        <p:spPr bwMode="auto">
          <a:xfrm rot="16200000" flipV="1">
            <a:off x="4421711" y="709418"/>
            <a:ext cx="196010" cy="1311813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ounded Rectangle 3"/>
          <p:cNvSpPr/>
          <p:nvPr/>
        </p:nvSpPr>
        <p:spPr>
          <a:xfrm>
            <a:off x="4243291" y="5019876"/>
            <a:ext cx="1257598" cy="418071"/>
          </a:xfrm>
          <a:prstGeom prst="round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Cust. Service Rep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#W0161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259332" y="5609201"/>
            <a:ext cx="1247507" cy="479448"/>
          </a:xfrm>
          <a:prstGeom prst="round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0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000" dirty="0">
                <a:ln w="0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Cust. Service Rep.</a:t>
            </a:r>
          </a:p>
          <a:p>
            <a:pPr algn="ctr"/>
            <a:r>
              <a:rPr lang="en-US" sz="1000" dirty="0">
                <a:ln w="0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#W0162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37319" y="4675117"/>
            <a:ext cx="1143001" cy="464888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317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Sierra Brown</a:t>
            </a:r>
          </a:p>
          <a:p>
            <a:pPr algn="ctr"/>
            <a:r>
              <a:rPr lang="en-US" sz="1000" dirty="0">
                <a:ln w="3175"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Desk Assoc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#W0165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79803" y="3219587"/>
            <a:ext cx="1160912" cy="61030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Lyn Carpenter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Desktop Support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#00361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19642" y="7298420"/>
            <a:ext cx="46826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2427008" y="4500463"/>
            <a:ext cx="1595371" cy="50629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Teresa Long-Matthews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Cust. Service Rep.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#00261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852267" y="5863709"/>
            <a:ext cx="1413685" cy="448900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Karen Clayton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&amp; Office Spec III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#W0004</a:t>
            </a:r>
          </a:p>
        </p:txBody>
      </p:sp>
      <p:cxnSp>
        <p:nvCxnSpPr>
          <p:cNvPr id="77" name="Elbow Connector 76"/>
          <p:cNvCxnSpPr/>
          <p:nvPr/>
        </p:nvCxnSpPr>
        <p:spPr>
          <a:xfrm rot="5400000" flipH="1" flipV="1">
            <a:off x="5358296" y="4922762"/>
            <a:ext cx="16287" cy="325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280198" y="7419469"/>
            <a:ext cx="33602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- 18	    Wage –  9	Temp -  5    Total - 32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319" y="5186568"/>
            <a:ext cx="1206644" cy="480785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Michael Craft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Contractor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31569" y="3228406"/>
            <a:ext cx="1225269" cy="578213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Robert Stump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Programmer/Analyst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#W0002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192263" y="6902436"/>
            <a:ext cx="1324364" cy="409999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Wanda Tiller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 &amp; Off Spec III</a:t>
            </a:r>
          </a:p>
        </p:txBody>
      </p:sp>
      <p:cxnSp>
        <p:nvCxnSpPr>
          <p:cNvPr id="69" name="Elbow Connector 68"/>
          <p:cNvCxnSpPr>
            <a:cxnSpLocks/>
          </p:cNvCxnSpPr>
          <p:nvPr/>
        </p:nvCxnSpPr>
        <p:spPr>
          <a:xfrm>
            <a:off x="4034436" y="4773109"/>
            <a:ext cx="3868636" cy="37699"/>
          </a:xfrm>
          <a:prstGeom prst="bentConnector3">
            <a:avLst>
              <a:gd name="adj1" fmla="val 7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>
            <a:cxnSpLocks/>
            <a:stCxn id="12305" idx="1"/>
          </p:cNvCxnSpPr>
          <p:nvPr/>
        </p:nvCxnSpPr>
        <p:spPr>
          <a:xfrm rot="10800000" flipH="1" flipV="1">
            <a:off x="7921479" y="4970021"/>
            <a:ext cx="80021" cy="1562733"/>
          </a:xfrm>
          <a:prstGeom prst="bentConnector3">
            <a:avLst>
              <a:gd name="adj1" fmla="val -2856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5400000">
            <a:off x="3302295" y="6160711"/>
            <a:ext cx="1501845" cy="11492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2297" idx="3"/>
            <a:endCxn id="4" idx="1"/>
          </p:cNvCxnSpPr>
          <p:nvPr/>
        </p:nvCxnSpPr>
        <p:spPr>
          <a:xfrm flipV="1">
            <a:off x="3989403" y="5228912"/>
            <a:ext cx="253888" cy="5976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/>
          <p:nvPr/>
        </p:nvCxnSpPr>
        <p:spPr>
          <a:xfrm flipV="1">
            <a:off x="3960338" y="6339223"/>
            <a:ext cx="270120" cy="58820"/>
          </a:xfrm>
          <a:prstGeom prst="bentConnector3">
            <a:avLst>
              <a:gd name="adj1" fmla="val 1208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cxnSpLocks/>
            <a:endCxn id="12316" idx="1"/>
          </p:cNvCxnSpPr>
          <p:nvPr/>
        </p:nvCxnSpPr>
        <p:spPr>
          <a:xfrm flipV="1">
            <a:off x="4080680" y="6341889"/>
            <a:ext cx="183770" cy="306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ECFEE3E-871F-4794-991E-D4E3E7E0A35F}"/>
              </a:ext>
            </a:extLst>
          </p:cNvPr>
          <p:cNvSpPr/>
          <p:nvPr/>
        </p:nvSpPr>
        <p:spPr>
          <a:xfrm>
            <a:off x="6562753" y="4112650"/>
            <a:ext cx="1575565" cy="5011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 McDonough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Application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#00398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F2DFC41E-6CBE-4A2C-ABB8-7C9EFD887C71}"/>
              </a:ext>
            </a:extLst>
          </p:cNvPr>
          <p:cNvCxnSpPr>
            <a:stCxn id="12336" idx="2"/>
          </p:cNvCxnSpPr>
          <p:nvPr/>
        </p:nvCxnSpPr>
        <p:spPr>
          <a:xfrm rot="16200000" flipH="1">
            <a:off x="5268086" y="4676383"/>
            <a:ext cx="132814" cy="60637"/>
          </a:xfrm>
          <a:prstGeom prst="bentConnector3">
            <a:avLst>
              <a:gd name="adj1" fmla="val 1002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9863116B-D65B-4FE0-9E3D-006B61717D9A}"/>
              </a:ext>
            </a:extLst>
          </p:cNvPr>
          <p:cNvCxnSpPr/>
          <p:nvPr/>
        </p:nvCxnSpPr>
        <p:spPr>
          <a:xfrm rot="5400000">
            <a:off x="3946778" y="4876046"/>
            <a:ext cx="175317" cy="12700"/>
          </a:xfrm>
          <a:prstGeom prst="bentConnector3">
            <a:avLst>
              <a:gd name="adj1" fmla="val 1043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1D2E74F0-DF55-4A03-8AF1-95E997D5038C}"/>
              </a:ext>
            </a:extLst>
          </p:cNvPr>
          <p:cNvCxnSpPr>
            <a:cxnSpLocks/>
            <a:stCxn id="12334" idx="3"/>
            <a:endCxn id="12300" idx="1"/>
          </p:cNvCxnSpPr>
          <p:nvPr/>
        </p:nvCxnSpPr>
        <p:spPr>
          <a:xfrm flipV="1">
            <a:off x="6011823" y="1812105"/>
            <a:ext cx="813266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D050BE46-EE93-42D4-BCD6-6A1C91D45DE2}"/>
              </a:ext>
            </a:extLst>
          </p:cNvPr>
          <p:cNvCxnSpPr>
            <a:stCxn id="12334" idx="2"/>
          </p:cNvCxnSpPr>
          <p:nvPr/>
        </p:nvCxnSpPr>
        <p:spPr>
          <a:xfrm rot="5400000">
            <a:off x="4941013" y="2395490"/>
            <a:ext cx="469218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14EB65D4-E5E5-4EB4-A0BF-E0E93BEA0D17}"/>
              </a:ext>
            </a:extLst>
          </p:cNvPr>
          <p:cNvCxnSpPr/>
          <p:nvPr/>
        </p:nvCxnSpPr>
        <p:spPr>
          <a:xfrm rot="10800000" flipV="1">
            <a:off x="1679219" y="2370982"/>
            <a:ext cx="3496402" cy="163851"/>
          </a:xfrm>
          <a:prstGeom prst="bentConnector3">
            <a:avLst>
              <a:gd name="adj1" fmla="val 1003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2484F6D0-2C50-4390-8EF7-28DD115C0EFD}"/>
              </a:ext>
            </a:extLst>
          </p:cNvPr>
          <p:cNvCxnSpPr>
            <a:cxnSpLocks/>
            <a:stCxn id="12335" idx="3"/>
          </p:cNvCxnSpPr>
          <p:nvPr/>
        </p:nvCxnSpPr>
        <p:spPr>
          <a:xfrm>
            <a:off x="6282346" y="2958544"/>
            <a:ext cx="143488" cy="14046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EE9492E-ACD3-4F0D-A799-42A3926CB42C}"/>
              </a:ext>
            </a:extLst>
          </p:cNvPr>
          <p:cNvCxnSpPr>
            <a:endCxn id="12338" idx="1"/>
          </p:cNvCxnSpPr>
          <p:nvPr/>
        </p:nvCxnSpPr>
        <p:spPr>
          <a:xfrm>
            <a:off x="6425834" y="3092234"/>
            <a:ext cx="165351" cy="4766"/>
          </a:xfrm>
          <a:prstGeom prst="bentConnector3">
            <a:avLst>
              <a:gd name="adj1" fmla="val 903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885A5CBF-2122-4692-AEDD-C755B2050B1A}"/>
              </a:ext>
            </a:extLst>
          </p:cNvPr>
          <p:cNvCxnSpPr>
            <a:stCxn id="12337" idx="3"/>
            <a:endCxn id="12339" idx="1"/>
          </p:cNvCxnSpPr>
          <p:nvPr/>
        </p:nvCxnSpPr>
        <p:spPr>
          <a:xfrm>
            <a:off x="6201629" y="3716399"/>
            <a:ext cx="389556" cy="26606"/>
          </a:xfrm>
          <a:prstGeom prst="bentConnector3">
            <a:avLst>
              <a:gd name="adj1" fmla="val 96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E5E7FAF6-1BD8-4529-8285-02CA03D54383}"/>
              </a:ext>
            </a:extLst>
          </p:cNvPr>
          <p:cNvCxnSpPr>
            <a:stCxn id="12336" idx="3"/>
            <a:endCxn id="15" idx="1"/>
          </p:cNvCxnSpPr>
          <p:nvPr/>
        </p:nvCxnSpPr>
        <p:spPr>
          <a:xfrm flipV="1">
            <a:off x="6011823" y="4363206"/>
            <a:ext cx="550930" cy="1811"/>
          </a:xfrm>
          <a:prstGeom prst="bentConnector3">
            <a:avLst>
              <a:gd name="adj1" fmla="val 949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8EB00EA0-210C-366D-ACC5-9A2D0C094BDD}"/>
              </a:ext>
            </a:extLst>
          </p:cNvPr>
          <p:cNvCxnSpPr/>
          <p:nvPr/>
        </p:nvCxnSpPr>
        <p:spPr>
          <a:xfrm rot="16200000" flipH="1">
            <a:off x="3799172" y="5155742"/>
            <a:ext cx="534719" cy="88302"/>
          </a:xfrm>
          <a:prstGeom prst="bentConnector3">
            <a:avLst>
              <a:gd name="adj1" fmla="val -49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A0CD748B-70B1-3E39-E769-F3A4692CB6BC}"/>
              </a:ext>
            </a:extLst>
          </p:cNvPr>
          <p:cNvCxnSpPr>
            <a:stCxn id="12299" idx="3"/>
          </p:cNvCxnSpPr>
          <p:nvPr/>
        </p:nvCxnSpPr>
        <p:spPr>
          <a:xfrm flipV="1">
            <a:off x="3881784" y="5237315"/>
            <a:ext cx="205069" cy="77490"/>
          </a:xfrm>
          <a:prstGeom prst="bentConnector3">
            <a:avLst>
              <a:gd name="adj1" fmla="val 1190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134743C7-52A9-9334-77BF-C348CB24CFC1}"/>
              </a:ext>
            </a:extLst>
          </p:cNvPr>
          <p:cNvCxnSpPr>
            <a:cxnSpLocks/>
          </p:cNvCxnSpPr>
          <p:nvPr/>
        </p:nvCxnSpPr>
        <p:spPr>
          <a:xfrm rot="5400000">
            <a:off x="7285873" y="6699750"/>
            <a:ext cx="574681" cy="2406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3DBF4F97-F8A9-DC4B-BDC4-530FB93A5C23}"/>
              </a:ext>
            </a:extLst>
          </p:cNvPr>
          <p:cNvCxnSpPr>
            <a:cxnSpLocks/>
          </p:cNvCxnSpPr>
          <p:nvPr/>
        </p:nvCxnSpPr>
        <p:spPr>
          <a:xfrm>
            <a:off x="7597566" y="6558024"/>
            <a:ext cx="12700" cy="1270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55B74EC5-9A06-1EBB-502F-6D9D6D229597}"/>
              </a:ext>
            </a:extLst>
          </p:cNvPr>
          <p:cNvCxnSpPr>
            <a:endCxn id="12308" idx="1"/>
          </p:cNvCxnSpPr>
          <p:nvPr/>
        </p:nvCxnSpPr>
        <p:spPr>
          <a:xfrm flipV="1">
            <a:off x="7693560" y="5521132"/>
            <a:ext cx="247514" cy="38442"/>
          </a:xfrm>
          <a:prstGeom prst="bentConnector3">
            <a:avLst>
              <a:gd name="adj1" fmla="val 895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AB971A43-0C38-BA79-F575-107A1E47C16D}"/>
              </a:ext>
            </a:extLst>
          </p:cNvPr>
          <p:cNvCxnSpPr>
            <a:endCxn id="42" idx="1"/>
          </p:cNvCxnSpPr>
          <p:nvPr/>
        </p:nvCxnSpPr>
        <p:spPr>
          <a:xfrm flipV="1">
            <a:off x="7683762" y="6088159"/>
            <a:ext cx="168505" cy="66385"/>
          </a:xfrm>
          <a:prstGeom prst="bentConnector3">
            <a:avLst>
              <a:gd name="adj1" fmla="val 1016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D878E71B-F265-AEBA-F448-7363E8CBDAD5}"/>
              </a:ext>
            </a:extLst>
          </p:cNvPr>
          <p:cNvCxnSpPr>
            <a:endCxn id="12313" idx="3"/>
          </p:cNvCxnSpPr>
          <p:nvPr/>
        </p:nvCxnSpPr>
        <p:spPr>
          <a:xfrm rot="5400000">
            <a:off x="6658942" y="5205089"/>
            <a:ext cx="988684" cy="15528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A3239069-0FCE-FBE5-89CA-44F0DA454B75}"/>
              </a:ext>
            </a:extLst>
          </p:cNvPr>
          <p:cNvCxnSpPr>
            <a:stCxn id="79" idx="3"/>
          </p:cNvCxnSpPr>
          <p:nvPr/>
        </p:nvCxnSpPr>
        <p:spPr>
          <a:xfrm flipV="1">
            <a:off x="7048456" y="5228911"/>
            <a:ext cx="182469" cy="8405"/>
          </a:xfrm>
          <a:prstGeom prst="bentConnector3">
            <a:avLst>
              <a:gd name="adj1" fmla="val 977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26564AF8-71C9-6097-809C-78C4C434041A}"/>
              </a:ext>
            </a:extLst>
          </p:cNvPr>
          <p:cNvCxnSpPr>
            <a:stCxn id="12301" idx="2"/>
            <a:endCxn id="8" idx="1"/>
          </p:cNvCxnSpPr>
          <p:nvPr/>
        </p:nvCxnSpPr>
        <p:spPr>
          <a:xfrm rot="16200000" flipH="1">
            <a:off x="1650959" y="3136903"/>
            <a:ext cx="465186" cy="29603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5E9A188E-4C37-EF23-B6F1-39797F2DB383}"/>
              </a:ext>
            </a:extLst>
          </p:cNvPr>
          <p:cNvCxnSpPr>
            <a:endCxn id="11" idx="3"/>
          </p:cNvCxnSpPr>
          <p:nvPr/>
        </p:nvCxnSpPr>
        <p:spPr>
          <a:xfrm rot="10800000">
            <a:off x="1540715" y="3524738"/>
            <a:ext cx="194820" cy="12700"/>
          </a:xfrm>
          <a:prstGeom prst="bentConnector3">
            <a:avLst>
              <a:gd name="adj1" fmla="val 276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A4A787C4-3695-7401-A3FF-325C00EB1403}"/>
              </a:ext>
            </a:extLst>
          </p:cNvPr>
          <p:cNvCxnSpPr>
            <a:endCxn id="58" idx="3"/>
          </p:cNvCxnSpPr>
          <p:nvPr/>
        </p:nvCxnSpPr>
        <p:spPr>
          <a:xfrm rot="5400000">
            <a:off x="286999" y="4828837"/>
            <a:ext cx="2153501" cy="15560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5EF7CD4A-EFDC-59AF-A909-DF50ED345659}"/>
              </a:ext>
            </a:extLst>
          </p:cNvPr>
          <p:cNvCxnSpPr>
            <a:stCxn id="12314" idx="3"/>
          </p:cNvCxnSpPr>
          <p:nvPr/>
        </p:nvCxnSpPr>
        <p:spPr>
          <a:xfrm flipV="1">
            <a:off x="1280320" y="4148962"/>
            <a:ext cx="143722" cy="108858"/>
          </a:xfrm>
          <a:prstGeom prst="bentConnector3">
            <a:avLst>
              <a:gd name="adj1" fmla="val 1105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8B08A6DF-44F0-FD92-333C-374C5755B540}"/>
              </a:ext>
            </a:extLst>
          </p:cNvPr>
          <p:cNvCxnSpPr>
            <a:cxnSpLocks/>
          </p:cNvCxnSpPr>
          <p:nvPr/>
        </p:nvCxnSpPr>
        <p:spPr>
          <a:xfrm>
            <a:off x="1280240" y="4907561"/>
            <a:ext cx="157831" cy="62460"/>
          </a:xfrm>
          <a:prstGeom prst="bentConnector3">
            <a:avLst>
              <a:gd name="adj1" fmla="val 844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61697A3F-CAC5-7B50-D034-F3B232650A73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1343963" y="5414599"/>
            <a:ext cx="88758" cy="1236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11937A-C7DB-0B58-CE32-B80A120E34F2}"/>
              </a:ext>
            </a:extLst>
          </p:cNvPr>
          <p:cNvCxnSpPr/>
          <p:nvPr/>
        </p:nvCxnSpPr>
        <p:spPr>
          <a:xfrm flipH="1">
            <a:off x="1417138" y="5994570"/>
            <a:ext cx="15583" cy="538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C95291-7A6C-8DC6-5C4C-EDB303ACA5F9}"/>
              </a:ext>
            </a:extLst>
          </p:cNvPr>
          <p:cNvSpPr/>
          <p:nvPr/>
        </p:nvSpPr>
        <p:spPr>
          <a:xfrm>
            <a:off x="178140" y="6297661"/>
            <a:ext cx="1238646" cy="486997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Camille Jackson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Front Desk Receptionist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670719" y="743953"/>
            <a:ext cx="8475662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br>
              <a:rPr lang="en-US" altLang="en-US" sz="1600" b="1" dirty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endParaRPr lang="en-US" altLang="en-US" sz="1600" b="1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8" name="_s2060"/>
          <p:cNvSpPr>
            <a:spLocks noChangeArrowheads="1"/>
          </p:cNvSpPr>
          <p:nvPr/>
        </p:nvSpPr>
        <p:spPr bwMode="auto">
          <a:xfrm>
            <a:off x="7096495" y="5211109"/>
            <a:ext cx="1868756" cy="5877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Temple Ross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Sr 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#00310</a:t>
            </a:r>
          </a:p>
        </p:txBody>
      </p:sp>
      <p:grpSp>
        <p:nvGrpSpPr>
          <p:cNvPr id="13319" name="Group 19"/>
          <p:cNvGrpSpPr>
            <a:grpSpLocks/>
          </p:cNvGrpSpPr>
          <p:nvPr/>
        </p:nvGrpSpPr>
        <p:grpSpPr bwMode="auto">
          <a:xfrm>
            <a:off x="2134848" y="2199189"/>
            <a:ext cx="6765470" cy="2739523"/>
            <a:chOff x="2654656" y="2819437"/>
            <a:chExt cx="6764531" cy="2739023"/>
          </a:xfrm>
        </p:grpSpPr>
        <p:sp>
          <p:nvSpPr>
            <p:cNvPr id="13334" name="_s2056"/>
            <p:cNvSpPr>
              <a:spLocks noChangeArrowheads="1"/>
            </p:cNvSpPr>
            <p:nvPr/>
          </p:nvSpPr>
          <p:spPr bwMode="auto">
            <a:xfrm>
              <a:off x="3423900" y="2819437"/>
              <a:ext cx="3176280" cy="81676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Leslie Knachel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#00301</a:t>
              </a:r>
            </a:p>
          </p:txBody>
        </p:sp>
        <p:sp>
          <p:nvSpPr>
            <p:cNvPr id="13335" name="_s2057"/>
            <p:cNvSpPr>
              <a:spLocks noChangeArrowheads="1"/>
            </p:cNvSpPr>
            <p:nvPr/>
          </p:nvSpPr>
          <p:spPr bwMode="auto">
            <a:xfrm>
              <a:off x="4834058" y="4918631"/>
              <a:ext cx="1940014" cy="6398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Laura Paasch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Sr Licensing Specialist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#00022</a:t>
              </a:r>
            </a:p>
          </p:txBody>
        </p:sp>
        <p:sp>
          <p:nvSpPr>
            <p:cNvPr id="13336" name="_s2058"/>
            <p:cNvSpPr>
              <a:spLocks noChangeArrowheads="1"/>
            </p:cNvSpPr>
            <p:nvPr/>
          </p:nvSpPr>
          <p:spPr bwMode="auto">
            <a:xfrm>
              <a:off x="2654656" y="4949042"/>
              <a:ext cx="1583651" cy="60941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Heather Pote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Discipline Case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#00018</a:t>
              </a:r>
            </a:p>
          </p:txBody>
        </p:sp>
        <p:sp>
          <p:nvSpPr>
            <p:cNvPr id="13337" name="_s2059"/>
            <p:cNvSpPr>
              <a:spLocks noChangeArrowheads="1"/>
            </p:cNvSpPr>
            <p:nvPr/>
          </p:nvSpPr>
          <p:spPr bwMode="auto">
            <a:xfrm>
              <a:off x="7590197" y="4938776"/>
              <a:ext cx="1828990" cy="59953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Tamara Farmer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Sr Licensing Specialist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#00304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320" name="_s2057"/>
          <p:cNvSpPr>
            <a:spLocks noChangeArrowheads="1"/>
          </p:cNvSpPr>
          <p:nvPr/>
        </p:nvSpPr>
        <p:spPr bwMode="auto">
          <a:xfrm>
            <a:off x="786749" y="3269086"/>
            <a:ext cx="2088921" cy="806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Kelli Moss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#00319</a:t>
            </a:r>
          </a:p>
        </p:txBody>
      </p:sp>
      <p:sp>
        <p:nvSpPr>
          <p:cNvPr id="13330" name="_s2060"/>
          <p:cNvSpPr>
            <a:spLocks noChangeArrowheads="1"/>
          </p:cNvSpPr>
          <p:nvPr/>
        </p:nvSpPr>
        <p:spPr bwMode="auto">
          <a:xfrm>
            <a:off x="2134848" y="5289921"/>
            <a:ext cx="1583871" cy="55890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Kelly Gottschalk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Veterinary Review Coord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#W0050</a:t>
            </a:r>
          </a:p>
        </p:txBody>
      </p:sp>
      <p:pic>
        <p:nvPicPr>
          <p:cNvPr id="2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3186385" y="269057"/>
            <a:ext cx="5713933" cy="805389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rPr>
              <a:t>Boards of Audiology &amp; Speech-Language Pathology, Optometry, Veterinary Medicine, Health Professions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59135" y="7239000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5" name="_s1047"/>
          <p:cNvSpPr>
            <a:spLocks noChangeArrowheads="1"/>
          </p:cNvSpPr>
          <p:nvPr/>
        </p:nvSpPr>
        <p:spPr bwMode="auto">
          <a:xfrm>
            <a:off x="2584450" y="1204935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89718" y="4282138"/>
            <a:ext cx="1354756" cy="557857"/>
          </a:xfrm>
          <a:prstGeom prst="roundRect">
            <a:avLst/>
          </a:prstGeom>
          <a:solidFill>
            <a:srgbClr val="FFCC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#W0170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89718" y="5024208"/>
            <a:ext cx="1354755" cy="554141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Taryn Singleton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 Specialist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#W0175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69004" y="7207021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699919" y="3322019"/>
            <a:ext cx="1905000" cy="79231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Laura Jackson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Board Administrator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#00290</a:t>
            </a:r>
          </a:p>
        </p:txBody>
      </p:sp>
      <p:cxnSp>
        <p:nvCxnSpPr>
          <p:cNvPr id="6" name="Elbow Connector 5"/>
          <p:cNvCxnSpPr>
            <a:stCxn id="35" idx="3"/>
            <a:endCxn id="13334" idx="0"/>
          </p:cNvCxnSpPr>
          <p:nvPr/>
        </p:nvCxnSpPr>
        <p:spPr>
          <a:xfrm>
            <a:off x="4108450" y="1535336"/>
            <a:ext cx="384110" cy="66385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13334" idx="2"/>
            <a:endCxn id="13320" idx="0"/>
          </p:cNvCxnSpPr>
          <p:nvPr/>
        </p:nvCxnSpPr>
        <p:spPr>
          <a:xfrm rot="5400000">
            <a:off x="3035396" y="1811921"/>
            <a:ext cx="252979" cy="2661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231967" y="5222876"/>
            <a:ext cx="2022869" cy="667349"/>
          </a:xfrm>
          <a:prstGeom prst="roundRect">
            <a:avLst/>
          </a:prstGeom>
          <a:solidFill>
            <a:srgbClr val="FFCC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&amp; Operations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Administrative Assistant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#W0184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538121" y="2199189"/>
            <a:ext cx="1776280" cy="689710"/>
          </a:xfrm>
          <a:prstGeom prst="roundRect">
            <a:avLst/>
          </a:prstGeom>
          <a:solidFill>
            <a:srgbClr val="FFCC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Disc/Licensing Specialist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#W0185</a:t>
            </a:r>
          </a:p>
        </p:txBody>
      </p:sp>
      <p:cxnSp>
        <p:nvCxnSpPr>
          <p:cNvPr id="10" name="Elbow Connector 9"/>
          <p:cNvCxnSpPr>
            <a:endCxn id="3" idx="1"/>
          </p:cNvCxnSpPr>
          <p:nvPr/>
        </p:nvCxnSpPr>
        <p:spPr>
          <a:xfrm>
            <a:off x="6080920" y="2414003"/>
            <a:ext cx="457201" cy="13004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3320" idx="2"/>
            <a:endCxn id="13330" idx="1"/>
          </p:cNvCxnSpPr>
          <p:nvPr/>
        </p:nvCxnSpPr>
        <p:spPr>
          <a:xfrm rot="16200000" flipH="1">
            <a:off x="1236110" y="4670636"/>
            <a:ext cx="1493839" cy="3036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4" idx="3"/>
            <a:endCxn id="13336" idx="1"/>
          </p:cNvCxnSpPr>
          <p:nvPr/>
        </p:nvCxnSpPr>
        <p:spPr>
          <a:xfrm>
            <a:off x="1644474" y="4561067"/>
            <a:ext cx="490374" cy="72880"/>
          </a:xfrm>
          <a:prstGeom prst="bentConnector3">
            <a:avLst>
              <a:gd name="adj1" fmla="val 960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" idx="3"/>
          </p:cNvCxnSpPr>
          <p:nvPr/>
        </p:nvCxnSpPr>
        <p:spPr>
          <a:xfrm flipV="1">
            <a:off x="1644473" y="5301278"/>
            <a:ext cx="186736" cy="1"/>
          </a:xfrm>
          <a:prstGeom prst="bentConnector3">
            <a:avLst>
              <a:gd name="adj1" fmla="val 1018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8" idx="0"/>
          </p:cNvCxnSpPr>
          <p:nvPr/>
        </p:nvCxnSpPr>
        <p:spPr>
          <a:xfrm>
            <a:off x="4492560" y="3124200"/>
            <a:ext cx="2159859" cy="1978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8" idx="2"/>
            <a:endCxn id="11" idx="3"/>
          </p:cNvCxnSpPr>
          <p:nvPr/>
        </p:nvCxnSpPr>
        <p:spPr>
          <a:xfrm rot="5400000">
            <a:off x="5732518" y="4636649"/>
            <a:ext cx="1442221" cy="3975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3335" idx="3"/>
            <a:endCxn id="13337" idx="1"/>
          </p:cNvCxnSpPr>
          <p:nvPr/>
        </p:nvCxnSpPr>
        <p:spPr>
          <a:xfrm flipV="1">
            <a:off x="6254836" y="4618738"/>
            <a:ext cx="816238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cxnSpLocks/>
          </p:cNvCxnSpPr>
          <p:nvPr/>
        </p:nvCxnSpPr>
        <p:spPr>
          <a:xfrm>
            <a:off x="6254836" y="5569374"/>
            <a:ext cx="841659" cy="897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76597" y="7229906"/>
            <a:ext cx="400432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- 7	    Wage – 5	Temp - 0                      Total - 12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254BD3-191B-4BE7-DC45-3F9815C80D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660" y="1001119"/>
            <a:ext cx="1463167" cy="7376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-1118371" y="5816630"/>
            <a:ext cx="8475662" cy="1295400"/>
          </a:xfrm>
          <a:noFill/>
        </p:spPr>
        <p:txBody>
          <a:bodyPr/>
          <a:lstStyle/>
          <a:p>
            <a:pPr eaLnBrk="1" hangingPunct="1"/>
            <a:br>
              <a:rPr lang="en-US" altLang="en-US" sz="1600" dirty="0">
                <a:latin typeface="Times New Roman" panose="02020603050405020304" pitchFamily="18" charset="0"/>
              </a:rPr>
            </a:br>
            <a:endParaRPr lang="en-US" altLang="en-US" sz="1600" b="1" i="1" dirty="0">
              <a:latin typeface="Times New Roman" panose="02020603050405020304" pitchFamily="18" charset="0"/>
            </a:endParaRPr>
          </a:p>
        </p:txBody>
      </p:sp>
      <p:sp>
        <p:nvSpPr>
          <p:cNvPr id="15367" name="_s4105"/>
          <p:cNvSpPr>
            <a:spLocks noChangeArrowheads="1"/>
          </p:cNvSpPr>
          <p:nvPr/>
        </p:nvSpPr>
        <p:spPr bwMode="auto">
          <a:xfrm>
            <a:off x="3569238" y="971604"/>
            <a:ext cx="1759744" cy="5228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Jaime Hoyle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#00068</a:t>
            </a:r>
          </a:p>
        </p:txBody>
      </p:sp>
      <p:sp>
        <p:nvSpPr>
          <p:cNvPr id="15368" name="_s4106"/>
          <p:cNvSpPr>
            <a:spLocks noChangeArrowheads="1"/>
          </p:cNvSpPr>
          <p:nvPr/>
        </p:nvSpPr>
        <p:spPr bwMode="auto">
          <a:xfrm>
            <a:off x="213519" y="1689218"/>
            <a:ext cx="1524000" cy="5660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Jennifer Lang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Director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#00277</a:t>
            </a:r>
          </a:p>
        </p:txBody>
      </p:sp>
      <p:sp>
        <p:nvSpPr>
          <p:cNvPr id="15369" name="_s4108"/>
          <p:cNvSpPr>
            <a:spLocks noChangeArrowheads="1"/>
          </p:cNvSpPr>
          <p:nvPr/>
        </p:nvSpPr>
        <p:spPr bwMode="auto">
          <a:xfrm>
            <a:off x="5532333" y="2360263"/>
            <a:ext cx="1248385" cy="44866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Meaghan Ohlsson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General Admin Coord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#00024</a:t>
            </a:r>
          </a:p>
        </p:txBody>
      </p:sp>
      <p:sp>
        <p:nvSpPr>
          <p:cNvPr id="15370" name="_s4109"/>
          <p:cNvSpPr>
            <a:spLocks noChangeArrowheads="1"/>
          </p:cNvSpPr>
          <p:nvPr/>
        </p:nvSpPr>
        <p:spPr bwMode="auto">
          <a:xfrm>
            <a:off x="7059613" y="2005465"/>
            <a:ext cx="1580093" cy="48094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Latasha Austin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Social Work Licensing Supervisor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#00293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71" name="_s4110"/>
          <p:cNvSpPr>
            <a:spLocks noChangeArrowheads="1"/>
          </p:cNvSpPr>
          <p:nvPr/>
        </p:nvSpPr>
        <p:spPr bwMode="auto">
          <a:xfrm>
            <a:off x="3600763" y="1695224"/>
            <a:ext cx="1588294" cy="52971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Charlotte Lenart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Deputy Director - Licensure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#00067</a:t>
            </a:r>
          </a:p>
        </p:txBody>
      </p:sp>
      <p:sp>
        <p:nvSpPr>
          <p:cNvPr id="15373" name="_s4107"/>
          <p:cNvSpPr>
            <a:spLocks noChangeArrowheads="1"/>
          </p:cNvSpPr>
          <p:nvPr/>
        </p:nvSpPr>
        <p:spPr bwMode="auto">
          <a:xfrm>
            <a:off x="215559" y="2437903"/>
            <a:ext cx="1521960" cy="6005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Christy Evans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Discipline Case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#00317</a:t>
            </a:r>
          </a:p>
        </p:txBody>
      </p:sp>
      <p:sp>
        <p:nvSpPr>
          <p:cNvPr id="15377" name="_s4109"/>
          <p:cNvSpPr>
            <a:spLocks noChangeArrowheads="1"/>
          </p:cNvSpPr>
          <p:nvPr/>
        </p:nvSpPr>
        <p:spPr bwMode="auto">
          <a:xfrm>
            <a:off x="4086063" y="2368550"/>
            <a:ext cx="1221350" cy="38792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Sandie Cotman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#00322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78" name="_s4109"/>
          <p:cNvSpPr>
            <a:spLocks noChangeArrowheads="1"/>
          </p:cNvSpPr>
          <p:nvPr/>
        </p:nvSpPr>
        <p:spPr bwMode="auto">
          <a:xfrm>
            <a:off x="7488184" y="4159664"/>
            <a:ext cx="1412136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Gabriella Smith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Administrative Assistant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#W0154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3152776" y="240272"/>
            <a:ext cx="5747544" cy="67740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Boards of Counseling, Psychology </a:t>
            </a:r>
          </a:p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and Social Work</a:t>
            </a:r>
            <a:endParaRPr lang="en-US" altLang="en-US" sz="1800" cap="all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9" name="_s4109"/>
          <p:cNvSpPr>
            <a:spLocks noChangeArrowheads="1"/>
          </p:cNvSpPr>
          <p:nvPr/>
        </p:nvSpPr>
        <p:spPr bwMode="auto">
          <a:xfrm>
            <a:off x="2536048" y="2404169"/>
            <a:ext cx="1471644" cy="38792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Brenda Maida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Supervisor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_s4109"/>
          <p:cNvSpPr>
            <a:spLocks noChangeArrowheads="1"/>
          </p:cNvSpPr>
          <p:nvPr/>
        </p:nvSpPr>
        <p:spPr bwMode="auto">
          <a:xfrm>
            <a:off x="7343310" y="2679987"/>
            <a:ext cx="1557010" cy="605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Sharniece Vaughan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Specialist III #00357</a:t>
            </a:r>
          </a:p>
        </p:txBody>
      </p:sp>
      <p:sp>
        <p:nvSpPr>
          <p:cNvPr id="43" name="_s4109"/>
          <p:cNvSpPr>
            <a:spLocks noChangeArrowheads="1"/>
          </p:cNvSpPr>
          <p:nvPr/>
        </p:nvSpPr>
        <p:spPr bwMode="auto">
          <a:xfrm>
            <a:off x="2335876" y="3929635"/>
            <a:ext cx="1321828" cy="5249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Maya Weekes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#00395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152034" y="7225199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6" name="_s1047"/>
          <p:cNvSpPr>
            <a:spLocks noChangeArrowheads="1"/>
          </p:cNvSpPr>
          <p:nvPr/>
        </p:nvSpPr>
        <p:spPr bwMode="auto">
          <a:xfrm>
            <a:off x="1761915" y="876395"/>
            <a:ext cx="1447801" cy="6726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81324" y="2899020"/>
            <a:ext cx="1226657" cy="386955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Victoria Cunningham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#00356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72003" y="3202128"/>
            <a:ext cx="1457957" cy="519656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Cheryl Branch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 Specialist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#W0171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404379" y="3476035"/>
            <a:ext cx="1557010" cy="533364"/>
          </a:xfrm>
          <a:prstGeom prst="round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#W0173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00756" y="3905648"/>
            <a:ext cx="1529576" cy="641412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Charles McAdams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 Review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#W0153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9330" y="7236444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cxnSp>
        <p:nvCxnSpPr>
          <p:cNvPr id="22" name="Elbow Connector 21"/>
          <p:cNvCxnSpPr>
            <a:stCxn id="15367" idx="2"/>
            <a:endCxn id="15367" idx="2"/>
          </p:cNvCxnSpPr>
          <p:nvPr/>
        </p:nvCxnSpPr>
        <p:spPr>
          <a:xfrm rot="5400000">
            <a:off x="4449110" y="1494432"/>
            <a:ext cx="12700" cy="127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cxnSpLocks/>
          </p:cNvCxnSpPr>
          <p:nvPr/>
        </p:nvCxnSpPr>
        <p:spPr>
          <a:xfrm rot="5400000" flipH="1" flipV="1">
            <a:off x="2735778" y="-93586"/>
            <a:ext cx="56595" cy="356421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5368" idx="3"/>
          </p:cNvCxnSpPr>
          <p:nvPr/>
        </p:nvCxnSpPr>
        <p:spPr>
          <a:xfrm>
            <a:off x="1737519" y="1972221"/>
            <a:ext cx="228600" cy="15932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5373" idx="3"/>
          </p:cNvCxnSpPr>
          <p:nvPr/>
        </p:nvCxnSpPr>
        <p:spPr>
          <a:xfrm>
            <a:off x="1737519" y="2738187"/>
            <a:ext cx="273191" cy="12700"/>
          </a:xfrm>
          <a:prstGeom prst="bentConnector3">
            <a:avLst>
              <a:gd name="adj1" fmla="val 854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2" idx="3"/>
          </p:cNvCxnSpPr>
          <p:nvPr/>
        </p:nvCxnSpPr>
        <p:spPr>
          <a:xfrm flipV="1">
            <a:off x="1730332" y="4224207"/>
            <a:ext cx="228600" cy="2147"/>
          </a:xfrm>
          <a:prstGeom prst="bentConnector3">
            <a:avLst>
              <a:gd name="adj1" fmla="val 782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426382" y="7290784"/>
            <a:ext cx="442292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- 14	    Wage –9 	Temp - 0                      Total - 23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9375" y="4776972"/>
            <a:ext cx="1529576" cy="672625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Jennifer Morgan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Coordinator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#W0186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2292268" y="3384946"/>
            <a:ext cx="1371904" cy="445718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Dalyce Logan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#00387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3951149" y="2906471"/>
            <a:ext cx="1346116" cy="442582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Shannon Brogan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#00388</a:t>
            </a:r>
          </a:p>
        </p:txBody>
      </p:sp>
      <p:cxnSp>
        <p:nvCxnSpPr>
          <p:cNvPr id="69" name="Elbow Connector 68"/>
          <p:cNvCxnSpPr>
            <a:cxnSpLocks/>
          </p:cNvCxnSpPr>
          <p:nvPr/>
        </p:nvCxnSpPr>
        <p:spPr>
          <a:xfrm rot="5400000">
            <a:off x="791526" y="4530869"/>
            <a:ext cx="2217011" cy="16106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cxnSpLocks/>
            <a:stCxn id="15371" idx="3"/>
            <a:endCxn id="15370" idx="1"/>
          </p:cNvCxnSpPr>
          <p:nvPr/>
        </p:nvCxnSpPr>
        <p:spPr>
          <a:xfrm>
            <a:off x="5189057" y="1960083"/>
            <a:ext cx="1870556" cy="28585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cxnSpLocks/>
            <a:endCxn id="15378" idx="1"/>
          </p:cNvCxnSpPr>
          <p:nvPr/>
        </p:nvCxnSpPr>
        <p:spPr>
          <a:xfrm rot="16200000" flipH="1">
            <a:off x="6367025" y="3343305"/>
            <a:ext cx="1978052" cy="2642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31" idx="1"/>
          </p:cNvCxnSpPr>
          <p:nvPr/>
        </p:nvCxnSpPr>
        <p:spPr>
          <a:xfrm flipV="1">
            <a:off x="7208033" y="2982982"/>
            <a:ext cx="135277" cy="21282"/>
          </a:xfrm>
          <a:prstGeom prst="bentConnector3">
            <a:avLst>
              <a:gd name="adj1" fmla="val 1057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4" idx="1"/>
          </p:cNvCxnSpPr>
          <p:nvPr/>
        </p:nvCxnSpPr>
        <p:spPr>
          <a:xfrm>
            <a:off x="7237864" y="3701195"/>
            <a:ext cx="166515" cy="41522"/>
          </a:xfrm>
          <a:prstGeom prst="bentConnector3">
            <a:avLst>
              <a:gd name="adj1" fmla="val -66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cxnSpLocks/>
          </p:cNvCxnSpPr>
          <p:nvPr/>
        </p:nvCxnSpPr>
        <p:spPr>
          <a:xfrm rot="5400000">
            <a:off x="1502797" y="4675326"/>
            <a:ext cx="760253" cy="15572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9245CEE-11F1-4330-B799-D445DAD62BAD}"/>
              </a:ext>
            </a:extLst>
          </p:cNvPr>
          <p:cNvSpPr/>
          <p:nvPr/>
        </p:nvSpPr>
        <p:spPr>
          <a:xfrm>
            <a:off x="207943" y="5703461"/>
            <a:ext cx="1610458" cy="550422"/>
          </a:xfrm>
          <a:prstGeom prst="round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Coordinator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#W0187</a:t>
            </a: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9370827E-ADDA-EA40-C1B6-F83429647CEF}"/>
              </a:ext>
            </a:extLst>
          </p:cNvPr>
          <p:cNvSpPr/>
          <p:nvPr/>
        </p:nvSpPr>
        <p:spPr>
          <a:xfrm>
            <a:off x="6023389" y="971666"/>
            <a:ext cx="1464795" cy="468327"/>
          </a:xfrm>
          <a:prstGeom prst="roundRect">
            <a:avLst/>
          </a:prstGeom>
          <a:solidFill>
            <a:srgbClr val="FFCC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#W0199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F9116C03-351D-8D90-B3C6-FA04F750E920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5313379" y="1115753"/>
            <a:ext cx="710010" cy="9007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D1F5ABE-F0CB-9B55-1FD6-AE4E6C3A551F}"/>
              </a:ext>
            </a:extLst>
          </p:cNvPr>
          <p:cNvCxnSpPr>
            <a:cxnSpLocks/>
          </p:cNvCxnSpPr>
          <p:nvPr/>
        </p:nvCxnSpPr>
        <p:spPr>
          <a:xfrm>
            <a:off x="3898000" y="2804238"/>
            <a:ext cx="0" cy="1391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C2087866-8F2B-7C49-0FBA-3C42DFB28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70" y="783762"/>
            <a:ext cx="1463167" cy="737680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2F76E3CF-DB2E-A3E6-8571-92942912CD5F}"/>
              </a:ext>
            </a:extLst>
          </p:cNvPr>
          <p:cNvCxnSpPr>
            <a:stCxn id="36" idx="3"/>
          </p:cNvCxnSpPr>
          <p:nvPr/>
        </p:nvCxnSpPr>
        <p:spPr>
          <a:xfrm>
            <a:off x="3209716" y="1212707"/>
            <a:ext cx="280403" cy="12700"/>
          </a:xfrm>
          <a:prstGeom prst="bentConnector3">
            <a:avLst>
              <a:gd name="adj1" fmla="val 1228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19A68D70-DC06-A592-22E2-824D652CD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461" y="1844052"/>
            <a:ext cx="1226657" cy="466781"/>
          </a:xfrm>
          <a:prstGeom prst="rect">
            <a:avLst/>
          </a:prstGeom>
        </p:spPr>
      </p:pic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6818141-2EDC-0395-5FE9-9CB95B4A83A2}"/>
              </a:ext>
            </a:extLst>
          </p:cNvPr>
          <p:cNvCxnSpPr>
            <a:cxnSpLocks/>
          </p:cNvCxnSpPr>
          <p:nvPr/>
        </p:nvCxnSpPr>
        <p:spPr>
          <a:xfrm flipV="1">
            <a:off x="3943537" y="2224942"/>
            <a:ext cx="23134" cy="179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73C5A4-AB10-FD8D-2FB8-B9FB18480F45}"/>
              </a:ext>
            </a:extLst>
          </p:cNvPr>
          <p:cNvCxnSpPr>
            <a:cxnSpLocks/>
          </p:cNvCxnSpPr>
          <p:nvPr/>
        </p:nvCxnSpPr>
        <p:spPr>
          <a:xfrm>
            <a:off x="4634702" y="2753763"/>
            <a:ext cx="3105" cy="21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CF3F180-3E3F-DA37-DB04-B08EEE22AF92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7237864" y="4463737"/>
            <a:ext cx="0" cy="734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669BE65-2F08-2263-C623-E1424647D165}"/>
              </a:ext>
            </a:extLst>
          </p:cNvPr>
          <p:cNvSpPr/>
          <p:nvPr/>
        </p:nvSpPr>
        <p:spPr>
          <a:xfrm>
            <a:off x="7237864" y="4924886"/>
            <a:ext cx="1677211" cy="546558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Shaderra Jefferson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Specialist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#00401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7460CB-E05D-52AC-E4D3-CC3400CCAFC9}"/>
              </a:ext>
            </a:extLst>
          </p:cNvPr>
          <p:cNvCxnSpPr>
            <a:cxnSpLocks/>
            <a:endCxn id="15377" idx="0"/>
          </p:cNvCxnSpPr>
          <p:nvPr/>
        </p:nvCxnSpPr>
        <p:spPr>
          <a:xfrm flipH="1">
            <a:off x="4696738" y="2249223"/>
            <a:ext cx="40812" cy="119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7AC56CD-E76C-A9B0-B607-914D1C1F289E}"/>
              </a:ext>
            </a:extLst>
          </p:cNvPr>
          <p:cNvCxnSpPr>
            <a:cxnSpLocks/>
          </p:cNvCxnSpPr>
          <p:nvPr/>
        </p:nvCxnSpPr>
        <p:spPr>
          <a:xfrm>
            <a:off x="5213147" y="2186095"/>
            <a:ext cx="407467" cy="162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BEAD310-E4F5-DE9B-E246-E19D93E4504E}"/>
              </a:ext>
            </a:extLst>
          </p:cNvPr>
          <p:cNvCxnSpPr>
            <a:cxnSpLocks/>
          </p:cNvCxnSpPr>
          <p:nvPr/>
        </p:nvCxnSpPr>
        <p:spPr>
          <a:xfrm>
            <a:off x="3405118" y="2047407"/>
            <a:ext cx="19564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A1ABD7A-5C0E-58DE-0A3E-661413F6A13C}"/>
              </a:ext>
            </a:extLst>
          </p:cNvPr>
          <p:cNvCxnSpPr>
            <a:stCxn id="6" idx="3"/>
          </p:cNvCxnSpPr>
          <p:nvPr/>
        </p:nvCxnSpPr>
        <p:spPr>
          <a:xfrm flipV="1">
            <a:off x="3607981" y="3092497"/>
            <a:ext cx="30446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ECE4553-E689-5F6B-0038-4B7EB9F31171}"/>
              </a:ext>
            </a:extLst>
          </p:cNvPr>
          <p:cNvCxnSpPr>
            <a:cxnSpLocks/>
            <a:endCxn id="76" idx="3"/>
          </p:cNvCxnSpPr>
          <p:nvPr/>
        </p:nvCxnSpPr>
        <p:spPr>
          <a:xfrm flipH="1">
            <a:off x="3664172" y="3607805"/>
            <a:ext cx="250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F45AD3D-ED27-A06D-0EC6-7DF253C3F61E}"/>
              </a:ext>
            </a:extLst>
          </p:cNvPr>
          <p:cNvCxnSpPr>
            <a:cxnSpLocks/>
            <a:endCxn id="43" idx="3"/>
          </p:cNvCxnSpPr>
          <p:nvPr/>
        </p:nvCxnSpPr>
        <p:spPr>
          <a:xfrm flipH="1">
            <a:off x="3657704" y="4192119"/>
            <a:ext cx="269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CAD9797D-AF32-BC03-A1CF-F1DD9B8B40E1}"/>
              </a:ext>
            </a:extLst>
          </p:cNvPr>
          <p:cNvCxnSpPr>
            <a:cxnSpLocks/>
          </p:cNvCxnSpPr>
          <p:nvPr/>
        </p:nvCxnSpPr>
        <p:spPr>
          <a:xfrm flipV="1">
            <a:off x="5279697" y="2642010"/>
            <a:ext cx="25127" cy="1115817"/>
          </a:xfrm>
          <a:prstGeom prst="bentConnector3">
            <a:avLst>
              <a:gd name="adj1" fmla="val 8936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C20EEC00-DBD3-957D-28AF-CA531A9EB354}"/>
              </a:ext>
            </a:extLst>
          </p:cNvPr>
          <p:cNvSpPr/>
          <p:nvPr/>
        </p:nvSpPr>
        <p:spPr>
          <a:xfrm>
            <a:off x="4173190" y="3547807"/>
            <a:ext cx="1128719" cy="442582"/>
          </a:xfrm>
          <a:prstGeom prst="round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Vacant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#W0183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F99743-C6FA-925A-2BB3-DBCD51AB735A}"/>
              </a:ext>
            </a:extLst>
          </p:cNvPr>
          <p:cNvCxnSpPr>
            <a:cxnSpLocks/>
          </p:cNvCxnSpPr>
          <p:nvPr/>
        </p:nvCxnSpPr>
        <p:spPr>
          <a:xfrm flipH="1" flipV="1">
            <a:off x="908119" y="2993623"/>
            <a:ext cx="9085" cy="2581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Organization Chart 5"/>
          <p:cNvGrpSpPr>
            <a:grpSpLocks noChangeAspect="1"/>
          </p:cNvGrpSpPr>
          <p:nvPr/>
        </p:nvGrpSpPr>
        <p:grpSpPr bwMode="auto">
          <a:xfrm>
            <a:off x="1052000" y="1434710"/>
            <a:ext cx="6614041" cy="2551324"/>
            <a:chOff x="1902" y="1503"/>
            <a:chExt cx="4118" cy="573"/>
          </a:xfrm>
        </p:grpSpPr>
        <p:cxnSp>
          <p:nvCxnSpPr>
            <p:cNvPr id="16407" name="_s2059"/>
            <p:cNvCxnSpPr>
              <a:cxnSpLocks noChangeShapeType="1"/>
              <a:stCxn id="16409" idx="0"/>
              <a:endCxn id="16408" idx="2"/>
            </p:cNvCxnSpPr>
            <p:nvPr/>
          </p:nvCxnSpPr>
          <p:spPr bwMode="auto">
            <a:xfrm rot="5400000" flipH="1" flipV="1">
              <a:off x="3416" y="1007"/>
              <a:ext cx="144" cy="1383"/>
            </a:xfrm>
            <a:prstGeom prst="bentConnector3">
              <a:avLst>
                <a:gd name="adj1" fmla="val 50000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08" name="_s2060"/>
            <p:cNvSpPr>
              <a:spLocks noChangeArrowheads="1"/>
            </p:cNvSpPr>
            <p:nvPr/>
          </p:nvSpPr>
          <p:spPr bwMode="auto">
            <a:xfrm>
              <a:off x="3728" y="1503"/>
              <a:ext cx="903" cy="1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Jamie Sacksteder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#00006</a:t>
              </a:r>
            </a:p>
          </p:txBody>
        </p:sp>
        <p:sp>
          <p:nvSpPr>
            <p:cNvPr id="16409" name="_s2061"/>
            <p:cNvSpPr>
              <a:spLocks noChangeArrowheads="1"/>
            </p:cNvSpPr>
            <p:nvPr/>
          </p:nvSpPr>
          <p:spPr bwMode="auto">
            <a:xfrm>
              <a:off x="2281" y="1771"/>
              <a:ext cx="1030" cy="11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Erin Weaver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Deputy 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#00227</a:t>
              </a:r>
            </a:p>
          </p:txBody>
        </p:sp>
        <p:sp>
          <p:nvSpPr>
            <p:cNvPr id="16410" name="_s2063"/>
            <p:cNvSpPr>
              <a:spLocks noChangeArrowheads="1"/>
            </p:cNvSpPr>
            <p:nvPr/>
          </p:nvSpPr>
          <p:spPr bwMode="auto">
            <a:xfrm>
              <a:off x="5113" y="1521"/>
              <a:ext cx="907" cy="1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Sarah Moore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Executive Assistant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#00264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411" name="_s2064"/>
            <p:cNvSpPr>
              <a:spLocks noChangeArrowheads="1"/>
            </p:cNvSpPr>
            <p:nvPr/>
          </p:nvSpPr>
          <p:spPr bwMode="auto">
            <a:xfrm>
              <a:off x="1902" y="1943"/>
              <a:ext cx="894" cy="13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Donna Lee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Regulatory Boards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Discipline Case Manager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#00163</a:t>
              </a:r>
            </a:p>
          </p:txBody>
        </p:sp>
        <p:sp>
          <p:nvSpPr>
            <p:cNvPr id="16412" name="_s2068"/>
            <p:cNvSpPr>
              <a:spLocks noChangeArrowheads="1"/>
            </p:cNvSpPr>
            <p:nvPr/>
          </p:nvSpPr>
          <p:spPr bwMode="auto">
            <a:xfrm>
              <a:off x="5054" y="1797"/>
              <a:ext cx="866" cy="14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T. Arrington Edmonds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Supervisor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#00307</a:t>
              </a:r>
            </a:p>
          </p:txBody>
        </p:sp>
      </p:grpSp>
      <p:sp>
        <p:nvSpPr>
          <p:cNvPr id="16391" name="_s2062"/>
          <p:cNvSpPr>
            <a:spLocks noChangeArrowheads="1"/>
          </p:cNvSpPr>
          <p:nvPr/>
        </p:nvSpPr>
        <p:spPr bwMode="auto">
          <a:xfrm>
            <a:off x="6809974" y="3509608"/>
            <a:ext cx="1295400" cy="55211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Angela Conner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Licensing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#00119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2" name="_s2067"/>
          <p:cNvSpPr>
            <a:spLocks noChangeArrowheads="1"/>
          </p:cNvSpPr>
          <p:nvPr/>
        </p:nvSpPr>
        <p:spPr bwMode="auto">
          <a:xfrm>
            <a:off x="1045160" y="4134329"/>
            <a:ext cx="1489244" cy="5921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Deborah Southall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Disciplinary Case Specialist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#00205</a:t>
            </a:r>
          </a:p>
        </p:txBody>
      </p:sp>
      <p:sp>
        <p:nvSpPr>
          <p:cNvPr id="16396" name="_s2063"/>
          <p:cNvSpPr>
            <a:spLocks noChangeArrowheads="1"/>
          </p:cNvSpPr>
          <p:nvPr/>
        </p:nvSpPr>
        <p:spPr bwMode="auto">
          <a:xfrm>
            <a:off x="1045161" y="4914067"/>
            <a:ext cx="1489244" cy="5703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Dr. Tonya Parris-Wilkins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Dental Review Coordinator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#W0020</a:t>
            </a:r>
          </a:p>
        </p:txBody>
      </p:sp>
      <p:sp>
        <p:nvSpPr>
          <p:cNvPr id="16397" name="_s2066"/>
          <p:cNvSpPr>
            <a:spLocks noChangeArrowheads="1"/>
          </p:cNvSpPr>
          <p:nvPr/>
        </p:nvSpPr>
        <p:spPr bwMode="auto">
          <a:xfrm>
            <a:off x="6809974" y="4194468"/>
            <a:ext cx="1295400" cy="55211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Tammy Luedecke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Office Asst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#W0095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109119" y="257016"/>
            <a:ext cx="5826493" cy="5129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Board of Dentistry</a:t>
            </a:r>
            <a:endParaRPr lang="en-US" altLang="en-US" sz="1800" cap="all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16" name="Elbow Connector 15"/>
          <p:cNvCxnSpPr>
            <a:cxnSpLocks/>
            <a:stCxn id="16408" idx="3"/>
            <a:endCxn id="16410" idx="1"/>
          </p:cNvCxnSpPr>
          <p:nvPr/>
        </p:nvCxnSpPr>
        <p:spPr bwMode="auto">
          <a:xfrm>
            <a:off x="5435127" y="1710770"/>
            <a:ext cx="774155" cy="80146"/>
          </a:xfrm>
          <a:prstGeom prst="bentConnector3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09667" y="7157377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38" name="_s1047"/>
          <p:cNvSpPr>
            <a:spLocks noChangeArrowheads="1"/>
          </p:cNvSpPr>
          <p:nvPr/>
        </p:nvSpPr>
        <p:spPr bwMode="auto">
          <a:xfrm>
            <a:off x="2393712" y="932865"/>
            <a:ext cx="1155444" cy="5520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3" name="Elbow Connector 2"/>
          <p:cNvCxnSpPr>
            <a:cxnSpLocks/>
            <a:stCxn id="38" idx="3"/>
            <a:endCxn id="16408" idx="0"/>
          </p:cNvCxnSpPr>
          <p:nvPr/>
        </p:nvCxnSpPr>
        <p:spPr>
          <a:xfrm>
            <a:off x="3549156" y="1208873"/>
            <a:ext cx="1160805" cy="225839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91329" y="7172617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6598" y="7229906"/>
            <a:ext cx="4156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- 7	    Wage – 3	Temp - 0                      Total - 10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35011" y="4879328"/>
            <a:ext cx="1340834" cy="512924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Debora Farrar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Asst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#W0206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32BF8BC-BB89-4C94-9E67-954C9CD3CC54}"/>
              </a:ext>
            </a:extLst>
          </p:cNvPr>
          <p:cNvCxnSpPr>
            <a:cxnSpLocks/>
            <a:endCxn id="16396" idx="3"/>
          </p:cNvCxnSpPr>
          <p:nvPr/>
        </p:nvCxnSpPr>
        <p:spPr>
          <a:xfrm rot="5400000">
            <a:off x="1662309" y="4047903"/>
            <a:ext cx="2023427" cy="27923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7E1D4C8-1E9A-4AB7-A546-83715C71AB53}"/>
              </a:ext>
            </a:extLst>
          </p:cNvPr>
          <p:cNvCxnSpPr>
            <a:stCxn id="16411" idx="3"/>
          </p:cNvCxnSpPr>
          <p:nvPr/>
        </p:nvCxnSpPr>
        <p:spPr>
          <a:xfrm flipV="1">
            <a:off x="2487880" y="3657600"/>
            <a:ext cx="325760" cy="32340"/>
          </a:xfrm>
          <a:prstGeom prst="bentConnector3">
            <a:avLst>
              <a:gd name="adj1" fmla="val 9970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59B78E9D-D50C-41F8-8733-07F9788FC50A}"/>
              </a:ext>
            </a:extLst>
          </p:cNvPr>
          <p:cNvCxnSpPr>
            <a:stCxn id="16392" idx="3"/>
          </p:cNvCxnSpPr>
          <p:nvPr/>
        </p:nvCxnSpPr>
        <p:spPr>
          <a:xfrm flipV="1">
            <a:off x="2534404" y="4419600"/>
            <a:ext cx="279236" cy="10825"/>
          </a:xfrm>
          <a:prstGeom prst="bentConnector3">
            <a:avLst>
              <a:gd name="adj1" fmla="val 1011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D3112321-2D49-43F6-9026-87623176751F}"/>
              </a:ext>
            </a:extLst>
          </p:cNvPr>
          <p:cNvCxnSpPr>
            <a:cxnSpLocks/>
          </p:cNvCxnSpPr>
          <p:nvPr/>
        </p:nvCxnSpPr>
        <p:spPr>
          <a:xfrm>
            <a:off x="4709319" y="2281265"/>
            <a:ext cx="2100655" cy="4808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B7CDBC90-96C1-4D1A-B43C-9D4349118966}"/>
              </a:ext>
            </a:extLst>
          </p:cNvPr>
          <p:cNvCxnSpPr>
            <a:endCxn id="5" idx="1"/>
          </p:cNvCxnSpPr>
          <p:nvPr/>
        </p:nvCxnSpPr>
        <p:spPr>
          <a:xfrm rot="16200000" flipH="1">
            <a:off x="5739391" y="4040170"/>
            <a:ext cx="1741948" cy="4492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9F29CBB3-948C-4D2A-8F6A-6AD7C8EDC2ED}"/>
              </a:ext>
            </a:extLst>
          </p:cNvPr>
          <p:cNvCxnSpPr>
            <a:endCxn id="16391" idx="1"/>
          </p:cNvCxnSpPr>
          <p:nvPr/>
        </p:nvCxnSpPr>
        <p:spPr>
          <a:xfrm>
            <a:off x="6385719" y="3785667"/>
            <a:ext cx="424255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E45BE5AA-E866-460C-8DED-4968E8B60A73}"/>
              </a:ext>
            </a:extLst>
          </p:cNvPr>
          <p:cNvCxnSpPr>
            <a:endCxn id="16397" idx="1"/>
          </p:cNvCxnSpPr>
          <p:nvPr/>
        </p:nvCxnSpPr>
        <p:spPr>
          <a:xfrm>
            <a:off x="6385719" y="4470527"/>
            <a:ext cx="424255" cy="1"/>
          </a:xfrm>
          <a:prstGeom prst="bentConnector3">
            <a:avLst>
              <a:gd name="adj1" fmla="val 904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CACA060-EB93-59EF-3A88-D0F91B313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360" y="1318760"/>
            <a:ext cx="1463167" cy="7376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Group 22"/>
          <p:cNvGrpSpPr>
            <a:grpSpLocks/>
          </p:cNvGrpSpPr>
          <p:nvPr/>
        </p:nvGrpSpPr>
        <p:grpSpPr bwMode="auto">
          <a:xfrm>
            <a:off x="809976" y="2285529"/>
            <a:ext cx="7941912" cy="3648290"/>
            <a:chOff x="175560" y="1824252"/>
            <a:chExt cx="7151527" cy="3648291"/>
          </a:xfrm>
        </p:grpSpPr>
        <p:cxnSp>
          <p:nvCxnSpPr>
            <p:cNvPr id="17422" name="_s8201"/>
            <p:cNvCxnSpPr>
              <a:cxnSpLocks noChangeShapeType="1"/>
              <a:stCxn id="17424" idx="3"/>
              <a:endCxn id="17423" idx="2"/>
            </p:cNvCxnSpPr>
            <p:nvPr/>
          </p:nvCxnSpPr>
          <p:spPr bwMode="auto">
            <a:xfrm flipV="1">
              <a:off x="2597178" y="2427935"/>
              <a:ext cx="1330531" cy="848754"/>
            </a:xfrm>
            <a:prstGeom prst="bentConnector2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3" name="_s8203"/>
            <p:cNvSpPr>
              <a:spLocks noChangeArrowheads="1"/>
            </p:cNvSpPr>
            <p:nvPr/>
          </p:nvSpPr>
          <p:spPr bwMode="auto">
            <a:xfrm>
              <a:off x="2819550" y="1824252"/>
              <a:ext cx="2216318" cy="6036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Corie Tillman Wolf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 Executive Director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#00265</a:t>
              </a:r>
            </a:p>
          </p:txBody>
        </p:sp>
        <p:sp>
          <p:nvSpPr>
            <p:cNvPr id="17424" name="_s8205"/>
            <p:cNvSpPr>
              <a:spLocks noChangeArrowheads="1"/>
            </p:cNvSpPr>
            <p:nvPr/>
          </p:nvSpPr>
          <p:spPr bwMode="auto">
            <a:xfrm>
              <a:off x="175560" y="2974847"/>
              <a:ext cx="2421618" cy="6036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Sarah Georgen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Licensing &amp; Operations Supervisor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#00335</a:t>
              </a:r>
            </a:p>
          </p:txBody>
        </p:sp>
        <p:sp>
          <p:nvSpPr>
            <p:cNvPr id="17425" name="_s8206"/>
            <p:cNvSpPr>
              <a:spLocks noChangeArrowheads="1"/>
            </p:cNvSpPr>
            <p:nvPr/>
          </p:nvSpPr>
          <p:spPr bwMode="auto">
            <a:xfrm>
              <a:off x="779824" y="3732965"/>
              <a:ext cx="2214370" cy="75747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Heather Wright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Sr Licensing Program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Long Term Care Administrators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#00078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426" name="_s8207"/>
            <p:cNvSpPr>
              <a:spLocks noChangeArrowheads="1"/>
            </p:cNvSpPr>
            <p:nvPr/>
          </p:nvSpPr>
          <p:spPr bwMode="auto">
            <a:xfrm>
              <a:off x="4905469" y="3808238"/>
              <a:ext cx="2421618" cy="6036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Florence Venable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Discipline Operations Supervisor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#00266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427" name="_s8209"/>
            <p:cNvSpPr>
              <a:spLocks noChangeArrowheads="1"/>
            </p:cNvSpPr>
            <p:nvPr/>
          </p:nvSpPr>
          <p:spPr bwMode="auto">
            <a:xfrm>
              <a:off x="766244" y="4682982"/>
              <a:ext cx="2234771" cy="7895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Laura Mueller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Sr Licensing Program Coordinator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Physical Therapy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00" dirty="0">
                  <a:latin typeface="Calibri" panose="020F0502020204030204" pitchFamily="34" charset="0"/>
                  <a:cs typeface="Calibri" panose="020F0502020204030204" pitchFamily="34" charset="0"/>
                </a:rPr>
                <a:t>#00029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3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416" name="_s8205"/>
          <p:cNvSpPr>
            <a:spLocks noChangeArrowheads="1"/>
          </p:cNvSpPr>
          <p:nvPr/>
        </p:nvSpPr>
        <p:spPr bwMode="auto">
          <a:xfrm>
            <a:off x="5434013" y="3428659"/>
            <a:ext cx="2667000" cy="603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Melanie Pagano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Deputy Executive Director - Discipline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#00294</a:t>
            </a:r>
          </a:p>
        </p:txBody>
      </p:sp>
      <p:cxnSp>
        <p:nvCxnSpPr>
          <p:cNvPr id="17419" name="_s8201"/>
          <p:cNvCxnSpPr>
            <a:cxnSpLocks noChangeShapeType="1"/>
            <a:endCxn id="17416" idx="1"/>
          </p:cNvCxnSpPr>
          <p:nvPr/>
        </p:nvCxnSpPr>
        <p:spPr bwMode="auto">
          <a:xfrm rot="16200000" flipH="1">
            <a:off x="4902200" y="3198472"/>
            <a:ext cx="606425" cy="4572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0" name="_s8209"/>
          <p:cNvSpPr>
            <a:spLocks noChangeArrowheads="1"/>
          </p:cNvSpPr>
          <p:nvPr/>
        </p:nvSpPr>
        <p:spPr bwMode="auto">
          <a:xfrm>
            <a:off x="1465942" y="6101583"/>
            <a:ext cx="2540733" cy="84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sz="1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Alesia Baskin</a:t>
            </a:r>
            <a:endParaRPr lang="en-U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Sr Licensing Program Coordinator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Funeral Directors &amp; Embalmers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#00332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236539"/>
            <a:ext cx="27668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032919" y="217145"/>
            <a:ext cx="5988999" cy="100776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Boards of Funeral Directors and Embalmers, Long-Term Care Administrators, </a:t>
            </a:r>
          </a:p>
          <a:p>
            <a:pPr lvl="0" eaLnBrk="1" hangingPunct="1"/>
            <a:r>
              <a:rPr lang="en-US" altLang="en-US" sz="1800" cap="all" dirty="0">
                <a:solidFill>
                  <a:schemeClr val="bg1"/>
                </a:solidFill>
                <a:latin typeface="Trebuchet MS" panose="020B0603020202020204" pitchFamily="34" charset="0"/>
              </a:rPr>
              <a:t>and Physical Therapy</a:t>
            </a:r>
            <a:endParaRPr lang="en-US" altLang="en-US" sz="1800" cap="all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91398" y="7252178"/>
            <a:ext cx="5154979" cy="413808"/>
          </a:xfrm>
        </p:spPr>
        <p:txBody>
          <a:bodyPr/>
          <a:lstStyle/>
          <a:p>
            <a:pPr>
              <a:defRPr/>
            </a:pPr>
            <a:r>
              <a:rPr lang="en-US"/>
              <a:t>Updated November6, 2023</a:t>
            </a:r>
            <a:endParaRPr lang="en-US" dirty="0"/>
          </a:p>
        </p:txBody>
      </p:sp>
      <p:sp>
        <p:nvSpPr>
          <p:cNvPr id="29" name="_s1047"/>
          <p:cNvSpPr>
            <a:spLocks noChangeArrowheads="1"/>
          </p:cNvSpPr>
          <p:nvPr/>
        </p:nvSpPr>
        <p:spPr bwMode="auto">
          <a:xfrm>
            <a:off x="2142198" y="1445940"/>
            <a:ext cx="1524000" cy="6608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Arne Owens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Agency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#00001</a:t>
            </a:r>
          </a:p>
        </p:txBody>
      </p:sp>
      <p:cxnSp>
        <p:nvCxnSpPr>
          <p:cNvPr id="4" name="Elbow Connector 3"/>
          <p:cNvCxnSpPr>
            <a:stCxn id="29" idx="3"/>
            <a:endCxn id="17423" idx="0"/>
          </p:cNvCxnSpPr>
          <p:nvPr/>
        </p:nvCxnSpPr>
        <p:spPr>
          <a:xfrm>
            <a:off x="3666198" y="1776341"/>
            <a:ext cx="1310614" cy="509188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endCxn id="17426" idx="1"/>
          </p:cNvCxnSpPr>
          <p:nvPr/>
        </p:nvCxnSpPr>
        <p:spPr>
          <a:xfrm rot="16200000" flipH="1">
            <a:off x="5611555" y="4120277"/>
            <a:ext cx="539445" cy="362712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17425" idx="1"/>
          </p:cNvCxnSpPr>
          <p:nvPr/>
        </p:nvCxnSpPr>
        <p:spPr>
          <a:xfrm rot="16200000" flipH="1">
            <a:off x="1007482" y="4099437"/>
            <a:ext cx="533172" cy="413910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17427" idx="1"/>
          </p:cNvCxnSpPr>
          <p:nvPr/>
        </p:nvCxnSpPr>
        <p:spPr>
          <a:xfrm rot="16200000" flipH="1">
            <a:off x="777002" y="4850099"/>
            <a:ext cx="979050" cy="398830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17420" idx="1"/>
          </p:cNvCxnSpPr>
          <p:nvPr/>
        </p:nvCxnSpPr>
        <p:spPr>
          <a:xfrm rot="16200000" flipH="1">
            <a:off x="770488" y="5826649"/>
            <a:ext cx="992078" cy="398829"/>
          </a:xfrm>
          <a:prstGeom prst="bentConnector2">
            <a:avLst/>
          </a:prstGeom>
          <a:ln w="31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6700" y="7252178"/>
            <a:ext cx="590376" cy="413808"/>
          </a:xfrm>
        </p:spPr>
        <p:txBody>
          <a:bodyPr/>
          <a:lstStyle/>
          <a:p>
            <a:pPr>
              <a:defRPr/>
            </a:pPr>
            <a:fld id="{1108EC27-7705-4B5D-BCBE-2DC8A65F4DC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6062634" y="5268193"/>
            <a:ext cx="2689254" cy="665626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Lynne Helmick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Inspections Compliance Specialist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#W0181</a:t>
            </a:r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6569221" y="4994495"/>
            <a:ext cx="394996" cy="152400"/>
          </a:xfrm>
          <a:prstGeom prst="bentConnector3">
            <a:avLst>
              <a:gd name="adj1" fmla="val 962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76597" y="7229906"/>
            <a:ext cx="51569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Classified - 7	    Wage – 1	Temp - 0                      Total - 8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4B954B-5A30-DE9E-E3F5-C46B81B77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244" y="892631"/>
            <a:ext cx="1463167" cy="737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283C380E14A42BE5D54371E92C5B2" ma:contentTypeVersion="2" ma:contentTypeDescription="Create a new document." ma:contentTypeScope="" ma:versionID="6b3dcce5e479b53d023ac652ebb91908">
  <xsd:schema xmlns:xsd="http://www.w3.org/2001/XMLSchema" xmlns:xs="http://www.w3.org/2001/XMLSchema" xmlns:p="http://schemas.microsoft.com/office/2006/metadata/properties" xmlns:ns3="bfc22859-85b6-4cf8-a869-a6b659e9b45b" targetNamespace="http://schemas.microsoft.com/office/2006/metadata/properties" ma:root="true" ma:fieldsID="935690786bf0d84516b39d65ac592afc" ns3:_="">
    <xsd:import namespace="bfc22859-85b6-4cf8-a869-a6b659e9b4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22859-85b6-4cf8-a869-a6b659e9b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7D0AB4-252A-4815-9C05-5C5D8EA66A8C}">
  <ds:schemaRefs>
    <ds:schemaRef ds:uri="http://schemas.openxmlformats.org/package/2006/metadata/core-properties"/>
    <ds:schemaRef ds:uri="http://schemas.microsoft.com/office/infopath/2007/PartnerControls"/>
    <ds:schemaRef ds:uri="bfc22859-85b6-4cf8-a869-a6b659e9b45b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06B9379-0742-4319-B680-815F421A5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993E50-34A8-407E-AB6E-3190FF55F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22859-85b6-4cf8-a869-a6b659e9b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37970</TotalTime>
  <Words>3892</Words>
  <Application>Microsoft Office PowerPoint</Application>
  <PresentationFormat>Custom</PresentationFormat>
  <Paragraphs>1514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Garamond</vt:lpstr>
      <vt:lpstr>Times New Roman</vt:lpstr>
      <vt:lpstr>Trebuchet MS</vt:lpstr>
      <vt:lpstr>Tw Cen MT</vt:lpstr>
      <vt:lpstr>Wingdings</vt:lpstr>
      <vt:lpstr>Droplet</vt:lpstr>
      <vt:lpstr>PowerPoint Presentation</vt:lpstr>
      <vt:lpstr>TABLE OF CONTENTS</vt:lpstr>
      <vt:lpstr>PowerPoint Presentation</vt:lpstr>
      <vt:lpstr>ADMINISTRATIVE &amp; FINANCIAL SERVICES DIVISION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>Data 301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gregory.minns</dc:creator>
  <cp:lastModifiedBy>Hahn, Lisa R. (DHP)</cp:lastModifiedBy>
  <cp:revision>2714</cp:revision>
  <cp:lastPrinted>2023-09-25T18:47:28Z</cp:lastPrinted>
  <dcterms:created xsi:type="dcterms:W3CDTF">2003-07-25T18:31:24Z</dcterms:created>
  <dcterms:modified xsi:type="dcterms:W3CDTF">2023-11-09T17:37:15Z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0x010100C13283C380E14A42BE5D54371E92C5B2</vt:lpwstr>
  </property>
</Properties>
</file>